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7"/>
  </p:notesMasterIdLst>
  <p:sldIdLst>
    <p:sldId id="856" r:id="rId5"/>
    <p:sldId id="857" r:id="rId6"/>
    <p:sldId id="289" r:id="rId7"/>
    <p:sldId id="859" r:id="rId8"/>
    <p:sldId id="308" r:id="rId9"/>
    <p:sldId id="876" r:id="rId10"/>
    <p:sldId id="296" r:id="rId11"/>
    <p:sldId id="873" r:id="rId12"/>
    <p:sldId id="860" r:id="rId13"/>
    <p:sldId id="302" r:id="rId14"/>
    <p:sldId id="874" r:id="rId15"/>
    <p:sldId id="875" r:id="rId16"/>
    <p:sldId id="895" r:id="rId17"/>
    <p:sldId id="897" r:id="rId18"/>
    <p:sldId id="893" r:id="rId19"/>
    <p:sldId id="894" r:id="rId20"/>
    <p:sldId id="889" r:id="rId21"/>
    <p:sldId id="890" r:id="rId22"/>
    <p:sldId id="861" r:id="rId23"/>
    <p:sldId id="869" r:id="rId24"/>
    <p:sldId id="877" r:id="rId25"/>
    <p:sldId id="880" r:id="rId26"/>
    <p:sldId id="866" r:id="rId27"/>
    <p:sldId id="868" r:id="rId28"/>
    <p:sldId id="881" r:id="rId29"/>
    <p:sldId id="882" r:id="rId30"/>
    <p:sldId id="883" r:id="rId31"/>
    <p:sldId id="884" r:id="rId32"/>
    <p:sldId id="867" r:id="rId33"/>
    <p:sldId id="892" r:id="rId34"/>
    <p:sldId id="902" r:id="rId35"/>
    <p:sldId id="863" r:id="rId36"/>
    <p:sldId id="871" r:id="rId37"/>
    <p:sldId id="872" r:id="rId38"/>
    <p:sldId id="885" r:id="rId39"/>
    <p:sldId id="886" r:id="rId40"/>
    <p:sldId id="887" r:id="rId41"/>
    <p:sldId id="888" r:id="rId42"/>
    <p:sldId id="899" r:id="rId43"/>
    <p:sldId id="901" r:id="rId44"/>
    <p:sldId id="900" r:id="rId45"/>
    <p:sldId id="853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Template Slides" id="{E555AFF3-C36A-5C46-991B-C98B2B7676A9}">
          <p14:sldIdLst>
            <p14:sldId id="856"/>
            <p14:sldId id="857"/>
            <p14:sldId id="289"/>
            <p14:sldId id="859"/>
            <p14:sldId id="308"/>
            <p14:sldId id="876"/>
            <p14:sldId id="296"/>
            <p14:sldId id="873"/>
            <p14:sldId id="860"/>
            <p14:sldId id="302"/>
            <p14:sldId id="874"/>
            <p14:sldId id="875"/>
            <p14:sldId id="895"/>
            <p14:sldId id="897"/>
            <p14:sldId id="893"/>
            <p14:sldId id="894"/>
            <p14:sldId id="889"/>
            <p14:sldId id="890"/>
            <p14:sldId id="861"/>
            <p14:sldId id="869"/>
            <p14:sldId id="877"/>
            <p14:sldId id="880"/>
            <p14:sldId id="866"/>
            <p14:sldId id="868"/>
            <p14:sldId id="881"/>
            <p14:sldId id="882"/>
            <p14:sldId id="883"/>
            <p14:sldId id="884"/>
            <p14:sldId id="867"/>
            <p14:sldId id="892"/>
            <p14:sldId id="902"/>
            <p14:sldId id="863"/>
            <p14:sldId id="871"/>
            <p14:sldId id="872"/>
            <p14:sldId id="885"/>
            <p14:sldId id="886"/>
            <p14:sldId id="887"/>
            <p14:sldId id="888"/>
            <p14:sldId id="899"/>
            <p14:sldId id="901"/>
            <p14:sldId id="900"/>
            <p14:sldId id="8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83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000000"/>
    <a:srgbClr val="F1F3F4"/>
    <a:srgbClr val="8BC34A"/>
    <a:srgbClr val="006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5"/>
    <p:restoredTop sz="94563"/>
  </p:normalViewPr>
  <p:slideViewPr>
    <p:cSldViewPr snapToGrid="0" snapToObjects="1" showGuides="1">
      <p:cViewPr varScale="1">
        <p:scale>
          <a:sx n="39" d="100"/>
          <a:sy n="39" d="100"/>
        </p:scale>
        <p:origin x="1090" y="82"/>
      </p:cViewPr>
      <p:guideLst>
        <p:guide orient="horz" pos="4320"/>
        <p:guide pos="7680"/>
        <p:guide orient="horz" pos="83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566996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38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434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96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80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451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731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935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01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5" name="Shape 6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667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5" name="Shape 6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110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754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212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962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197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7558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41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467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020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892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581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084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3461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119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05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037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512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10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Shape 8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4128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28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059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238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33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648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06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54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 algn="ctr">
              <a:defRPr sz="24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10503-6475-3842-8F82-EFD3DF66B101}"/>
              </a:ext>
            </a:extLst>
          </p:cNvPr>
          <p:cNvSpPr txBox="1"/>
          <p:nvPr userDrawn="1"/>
        </p:nvSpPr>
        <p:spPr>
          <a:xfrm>
            <a:off x="21110028" y="-914400"/>
            <a:ext cx="144334" cy="45204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endParaRPr lang="en-GB" sz="2000" b="0" cap="none" spc="0" dirty="0">
              <a:solidFill>
                <a:srgbClr val="5E5E5E"/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0D6A4FE-8D85-C4A6-8CF0-8F4745C8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34347" y="331431"/>
            <a:ext cx="1256123" cy="69247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96A44-E88E-CC48-154F-2CD5A80D689A}"/>
              </a:ext>
            </a:extLst>
          </p:cNvPr>
          <p:cNvSpPr txBox="1"/>
          <p:nvPr userDrawn="1"/>
        </p:nvSpPr>
        <p:spPr>
          <a:xfrm>
            <a:off x="3749040" y="13407390"/>
            <a:ext cx="144334" cy="45204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endParaRPr lang="en-RO" sz="2000" b="0" cap="none" spc="0" dirty="0">
              <a:solidFill>
                <a:srgbClr val="5E5E5E"/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C8D70D-56AC-35FA-9881-47BCD32E7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34347" y="331431"/>
            <a:ext cx="1256123" cy="69247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50D216-0396-CEA5-D75F-031145BC8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34347" y="331431"/>
            <a:ext cx="1256123" cy="6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2191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CFA48C-F588-CEAF-AD76-8D1150032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34347" y="331431"/>
            <a:ext cx="1256123" cy="69247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F2ED70C-98C7-332B-E14A-202A8B41A4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34347" y="331431"/>
            <a:ext cx="1256123" cy="6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ra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13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32923" y="13289446"/>
            <a:ext cx="340321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825500">
              <a:lnSpc>
                <a:spcPct val="100000"/>
              </a:lnSpc>
              <a:defRPr sz="16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674088" y="13300557"/>
            <a:ext cx="21322861" cy="32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1" dirty="0">
                <a:latin typeface="+mn-lt"/>
                <a:ea typeface="+mn-ea"/>
                <a:cs typeface="+mn-cs"/>
                <a:sym typeface="Helvetica"/>
              </a:rPr>
              <a:t>TESTING WEEK 2023 </a:t>
            </a:r>
            <a:r>
              <a:rPr lang="en-GB" b="0" i="0" dirty="0">
                <a:latin typeface="Arial" panose="020B0604020202020204" pitchFamily="34" charset="0"/>
                <a:cs typeface="Arial" panose="020B0604020202020204" pitchFamily="34" charset="0"/>
              </a:rPr>
              <a:t>//  © Copyright 2023 Endava 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RO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6" r:id="rId4"/>
    <p:sldLayoutId id="2147483659" r:id="rId5"/>
    <p:sldLayoutId id="2147483660" r:id="rId6"/>
  </p:sldLayoutIdLst>
  <p:transition spd="med"/>
  <p:txStyles>
    <p:titleStyle>
      <a:lvl1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6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89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153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216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280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343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07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70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34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github.com/skylot/jad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frida.r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hyperlink" Target="https://frida.re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t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hyperlink" Target="https://frida.re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t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hyperlink" Target="https://frida.re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ti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4" Type="http://schemas.openxmlformats.org/officeDocument/2006/relationships/hyperlink" Target="https://frida.re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.t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hyperlink" Target="https://frida.re/" TargetMode="External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ti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3.png"/><Relationship Id="rId4" Type="http://schemas.openxmlformats.org/officeDocument/2006/relationships/hyperlink" Target="https://frida.r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3.png"/><Relationship Id="rId4" Type="http://schemas.openxmlformats.org/officeDocument/2006/relationships/hyperlink" Target="https://frida.r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3.png"/><Relationship Id="rId4" Type="http://schemas.openxmlformats.org/officeDocument/2006/relationships/hyperlink" Target="https://frida.r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5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tif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tif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sv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4BA697-855A-CDFD-BEF3-C42891A8E717}"/>
              </a:ext>
            </a:extLst>
          </p:cNvPr>
          <p:cNvSpPr/>
          <p:nvPr/>
        </p:nvSpPr>
        <p:spPr>
          <a:xfrm>
            <a:off x="0" y="-36576"/>
            <a:ext cx="24384000" cy="13716000"/>
          </a:xfrm>
          <a:prstGeom prst="rect">
            <a:avLst/>
          </a:prstGeom>
          <a:solidFill>
            <a:srgbClr val="F1F3F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Picture 13" descr="Picture 13">
            <a:extLst>
              <a:ext uri="{FF2B5EF4-FFF2-40B4-BE49-F238E27FC236}">
                <a16:creationId xmlns:a16="http://schemas.microsoft.com/office/drawing/2014/main" id="{459D217B-6303-3CCE-4615-878A06C2B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07" y="3761748"/>
            <a:ext cx="2716574" cy="89844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dditional chapter intro…">
            <a:extLst>
              <a:ext uri="{FF2B5EF4-FFF2-40B4-BE49-F238E27FC236}">
                <a16:creationId xmlns:a16="http://schemas.microsoft.com/office/drawing/2014/main" id="{D0AF71EA-48E7-B320-1E50-6EDD9388663B}"/>
              </a:ext>
            </a:extLst>
          </p:cNvPr>
          <p:cNvSpPr txBox="1"/>
          <p:nvPr/>
        </p:nvSpPr>
        <p:spPr>
          <a:xfrm>
            <a:off x="2087218" y="6284735"/>
            <a:ext cx="9488698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7200" dirty="0"/>
              <a:t>Demystifying</a:t>
            </a:r>
          </a:p>
          <a:p>
            <a:pPr>
              <a:lnSpc>
                <a:spcPct val="10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7200" dirty="0"/>
              <a:t>Mobile </a:t>
            </a:r>
            <a:r>
              <a:rPr lang="en-US" sz="7200" dirty="0" err="1"/>
              <a:t>Pentesting</a:t>
            </a:r>
            <a:r>
              <a:rPr lang="en-US" sz="7200" dirty="0"/>
              <a:t>:</a:t>
            </a:r>
          </a:p>
          <a:p>
            <a:pPr>
              <a:lnSpc>
                <a:spcPct val="10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7200" dirty="0"/>
              <a:t>From Tools to Tactics</a:t>
            </a:r>
          </a:p>
        </p:txBody>
      </p:sp>
      <p:sp>
        <p:nvSpPr>
          <p:cNvPr id="10" name="The background is different">
            <a:extLst>
              <a:ext uri="{FF2B5EF4-FFF2-40B4-BE49-F238E27FC236}">
                <a16:creationId xmlns:a16="http://schemas.microsoft.com/office/drawing/2014/main" id="{358AA1C1-8AE1-FD42-C7A3-53B9540DDB1C}"/>
              </a:ext>
            </a:extLst>
          </p:cNvPr>
          <p:cNvSpPr txBox="1"/>
          <p:nvPr/>
        </p:nvSpPr>
        <p:spPr>
          <a:xfrm>
            <a:off x="3113847" y="9667447"/>
            <a:ext cx="8462068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sz="2400" cap="none" dirty="0"/>
          </a:p>
        </p:txBody>
      </p:sp>
      <p:sp>
        <p:nvSpPr>
          <p:cNvPr id="12" name="The background is different">
            <a:extLst>
              <a:ext uri="{FF2B5EF4-FFF2-40B4-BE49-F238E27FC236}">
                <a16:creationId xmlns:a16="http://schemas.microsoft.com/office/drawing/2014/main" id="{E9A5B42C-ECA6-4125-DC63-7DA327451F1C}"/>
              </a:ext>
            </a:extLst>
          </p:cNvPr>
          <p:cNvSpPr txBox="1"/>
          <p:nvPr/>
        </p:nvSpPr>
        <p:spPr>
          <a:xfrm>
            <a:off x="3177243" y="10635155"/>
            <a:ext cx="14246805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Manuel Buslon </a:t>
            </a:r>
            <a:r>
              <a:rPr lang="en-US" dirty="0"/>
              <a:t>|  TESTER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E527A-8836-F258-9967-4DD633B4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6269" y="2728954"/>
            <a:ext cx="8967378" cy="4606683"/>
          </a:xfrm>
          <a:prstGeom prst="rect">
            <a:avLst/>
          </a:prstGeom>
        </p:spPr>
      </p:pic>
      <p:pic>
        <p:nvPicPr>
          <p:cNvPr id="4" name="Picture 3" descr="A pixelated video game characters&#10;&#10;Description automatically generated">
            <a:extLst>
              <a:ext uri="{FF2B5EF4-FFF2-40B4-BE49-F238E27FC236}">
                <a16:creationId xmlns:a16="http://schemas.microsoft.com/office/drawing/2014/main" id="{DB228FCF-57C9-A0C4-1FCD-CECAD46DA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014" y="8827183"/>
            <a:ext cx="8462068" cy="211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196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OWASP Mobile</a:t>
            </a:r>
            <a:endParaRPr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10</a:t>
            </a:fld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93C6A9-B5FA-360D-2DE6-7866D177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86" y="4230245"/>
            <a:ext cx="6285459" cy="6711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" name="Group">
            <a:extLst>
              <a:ext uri="{FF2B5EF4-FFF2-40B4-BE49-F238E27FC236}">
                <a16:creationId xmlns:a16="http://schemas.microsoft.com/office/drawing/2014/main" id="{6B2C0524-CE83-006C-058A-F537847CC970}"/>
              </a:ext>
            </a:extLst>
          </p:cNvPr>
          <p:cNvGrpSpPr/>
          <p:nvPr/>
        </p:nvGrpSpPr>
        <p:grpSpPr>
          <a:xfrm>
            <a:off x="9468841" y="5788630"/>
            <a:ext cx="3165476" cy="3165476"/>
            <a:chOff x="0" y="0"/>
            <a:chExt cx="3165475" cy="3165475"/>
          </a:xfrm>
        </p:grpSpPr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350957BE-3953-0523-4A1F-2E36D33581B8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8" name="20%…">
              <a:extLst>
                <a:ext uri="{FF2B5EF4-FFF2-40B4-BE49-F238E27FC236}">
                  <a16:creationId xmlns:a16="http://schemas.microsoft.com/office/drawing/2014/main" id="{C23F4685-EA6D-8AD3-DE43-0733AEA9D81F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M8</a:t>
              </a:r>
              <a:endParaRPr dirty="0"/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r>
                <a:rPr lang="en-US" dirty="0"/>
                <a:t>Code Tampering</a:t>
              </a:r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endParaRPr lang="en-US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endParaRPr lang="en-US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id="{8441AC62-C21D-FF8E-EBDD-082F2904185D}"/>
              </a:ext>
            </a:extLst>
          </p:cNvPr>
          <p:cNvGrpSpPr/>
          <p:nvPr/>
        </p:nvGrpSpPr>
        <p:grpSpPr>
          <a:xfrm>
            <a:off x="14318376" y="5788630"/>
            <a:ext cx="3165476" cy="3165476"/>
            <a:chOff x="0" y="0"/>
            <a:chExt cx="3165475" cy="3165475"/>
          </a:xfrm>
        </p:grpSpPr>
        <p:sp>
          <p:nvSpPr>
            <p:cNvPr id="20" name="Square">
              <a:extLst>
                <a:ext uri="{FF2B5EF4-FFF2-40B4-BE49-F238E27FC236}">
                  <a16:creationId xmlns:a16="http://schemas.microsoft.com/office/drawing/2014/main" id="{3C0E8E54-ECE6-9A7A-D00D-B8AE336C2972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1" name="20%…">
              <a:extLst>
                <a:ext uri="{FF2B5EF4-FFF2-40B4-BE49-F238E27FC236}">
                  <a16:creationId xmlns:a16="http://schemas.microsoft.com/office/drawing/2014/main" id="{6A8C1EF9-2EEE-FE1E-DB26-5DBF84EED588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M9</a:t>
              </a:r>
              <a:endParaRPr dirty="0"/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r>
                <a:rPr lang="en-US" dirty="0"/>
                <a:t>Reverse engineering</a:t>
              </a:r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endParaRPr lang="en-US" dirty="0"/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endParaRPr dirty="0"/>
            </a:p>
          </p:txBody>
        </p:sp>
      </p:grpSp>
      <p:grpSp>
        <p:nvGrpSpPr>
          <p:cNvPr id="22" name="Group">
            <a:extLst>
              <a:ext uri="{FF2B5EF4-FFF2-40B4-BE49-F238E27FC236}">
                <a16:creationId xmlns:a16="http://schemas.microsoft.com/office/drawing/2014/main" id="{D8A87770-1018-9773-31E6-C38C9E4A3E77}"/>
              </a:ext>
            </a:extLst>
          </p:cNvPr>
          <p:cNvGrpSpPr/>
          <p:nvPr/>
        </p:nvGrpSpPr>
        <p:grpSpPr>
          <a:xfrm>
            <a:off x="19167911" y="5788630"/>
            <a:ext cx="3165476" cy="3165476"/>
            <a:chOff x="0" y="0"/>
            <a:chExt cx="3165475" cy="3165475"/>
          </a:xfrm>
        </p:grpSpPr>
        <p:sp>
          <p:nvSpPr>
            <p:cNvPr id="23" name="Square">
              <a:extLst>
                <a:ext uri="{FF2B5EF4-FFF2-40B4-BE49-F238E27FC236}">
                  <a16:creationId xmlns:a16="http://schemas.microsoft.com/office/drawing/2014/main" id="{DCD11ECF-F747-B1DA-7890-E29B421B10E2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4" name="20%…">
              <a:extLst>
                <a:ext uri="{FF2B5EF4-FFF2-40B4-BE49-F238E27FC236}">
                  <a16:creationId xmlns:a16="http://schemas.microsoft.com/office/drawing/2014/main" id="{C04FCE93-2272-E512-7ECE-41D7CFFAF8D1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M10</a:t>
              </a:r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r>
                <a:rPr lang="en-US" dirty="0"/>
                <a:t>Extraneous Functionality</a:t>
              </a:r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endParaRPr lang="en-US" dirty="0"/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endParaRPr lang="en-US" dirty="0"/>
            </a:p>
          </p:txBody>
        </p:sp>
      </p:grpSp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74187B33-0EA1-798E-E29B-0842531F08F5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A8B269EB-8DE3-CDA6-CD89-8C22A185C1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OWASP Mobile</a:t>
            </a:r>
            <a:endParaRPr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11</a:t>
            </a:fld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93C6A9-B5FA-360D-2DE6-7866D177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042" y="4686984"/>
            <a:ext cx="6285459" cy="6711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Group">
            <a:extLst>
              <a:ext uri="{FF2B5EF4-FFF2-40B4-BE49-F238E27FC236}">
                <a16:creationId xmlns:a16="http://schemas.microsoft.com/office/drawing/2014/main" id="{D8A87770-1018-9773-31E6-C38C9E4A3E77}"/>
              </a:ext>
            </a:extLst>
          </p:cNvPr>
          <p:cNvGrpSpPr/>
          <p:nvPr/>
        </p:nvGrpSpPr>
        <p:grpSpPr>
          <a:xfrm>
            <a:off x="19470164" y="6392501"/>
            <a:ext cx="3165476" cy="3165476"/>
            <a:chOff x="0" y="0"/>
            <a:chExt cx="3165475" cy="3165475"/>
          </a:xfrm>
        </p:grpSpPr>
        <p:sp>
          <p:nvSpPr>
            <p:cNvPr id="23" name="Square">
              <a:extLst>
                <a:ext uri="{FF2B5EF4-FFF2-40B4-BE49-F238E27FC236}">
                  <a16:creationId xmlns:a16="http://schemas.microsoft.com/office/drawing/2014/main" id="{DCD11ECF-F747-B1DA-7890-E29B421B10E2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4" name="20%…">
              <a:extLst>
                <a:ext uri="{FF2B5EF4-FFF2-40B4-BE49-F238E27FC236}">
                  <a16:creationId xmlns:a16="http://schemas.microsoft.com/office/drawing/2014/main" id="{C04FCE93-2272-E512-7ECE-41D7CFFAF8D1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M10</a:t>
              </a:r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r>
                <a:rPr lang="en-US" dirty="0"/>
                <a:t>Insufficient Binary Protections</a:t>
              </a:r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80411C7-CF94-9846-5195-2290FA46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358" y="4615110"/>
            <a:ext cx="8333301" cy="6711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1D35B47-C70C-A310-9612-63965D268EAF}"/>
              </a:ext>
            </a:extLst>
          </p:cNvPr>
          <p:cNvSpPr/>
          <p:nvPr/>
        </p:nvSpPr>
        <p:spPr>
          <a:xfrm>
            <a:off x="8660274" y="7769983"/>
            <a:ext cx="1086593" cy="695739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43617CEF-3327-7569-EF51-D488C59759F6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Picture 4" descr="A pixel art of a plant&#10;&#10;Description automatically generated">
            <a:extLst>
              <a:ext uri="{FF2B5EF4-FFF2-40B4-BE49-F238E27FC236}">
                <a16:creationId xmlns:a16="http://schemas.microsoft.com/office/drawing/2014/main" id="{C346ABB7-CB34-1118-C0D1-40C4D7B73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Goes Here"/>
          <p:cNvSpPr txBox="1"/>
          <p:nvPr/>
        </p:nvSpPr>
        <p:spPr>
          <a:xfrm>
            <a:off x="1718042" y="1889987"/>
            <a:ext cx="1374075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dirty="0"/>
              <a:t>Insufficient Binary Protections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94A70-7DDE-8417-6906-0FF4BEA5D8CA}"/>
              </a:ext>
            </a:extLst>
          </p:cNvPr>
          <p:cNvSpPr txBox="1"/>
          <p:nvPr/>
        </p:nvSpPr>
        <p:spPr>
          <a:xfrm>
            <a:off x="1920277" y="5005718"/>
            <a:ext cx="10189036" cy="546264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Information Theft</a:t>
            </a: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b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en-US" sz="3200" b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Intellectual Property Theft</a:t>
            </a: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Vulnerability Exploration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E00DA-8914-AD5D-10BE-4080E5A6ED30}"/>
              </a:ext>
            </a:extLst>
          </p:cNvPr>
          <p:cNvSpPr txBox="1"/>
          <p:nvPr/>
        </p:nvSpPr>
        <p:spPr>
          <a:xfrm>
            <a:off x="13704736" y="5092625"/>
            <a:ext cx="9879496" cy="541071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 Manipulation</a:t>
            </a: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Security Bypass</a:t>
            </a:r>
            <a:endParaRPr lang="en-US" sz="3200" b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Malicious Code Injection</a:t>
            </a: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en-US" sz="3200" b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endParaRPr lang="en-US" sz="3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Graphic 61" descr="Graphic 61">
            <a:extLst>
              <a:ext uri="{FF2B5EF4-FFF2-40B4-BE49-F238E27FC236}">
                <a16:creationId xmlns:a16="http://schemas.microsoft.com/office/drawing/2014/main" id="{F22ABC04-B4B7-8E69-0F53-1613C957F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90" y="4926204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raphic 61" descr="Graphic 61">
            <a:extLst>
              <a:ext uri="{FF2B5EF4-FFF2-40B4-BE49-F238E27FC236}">
                <a16:creationId xmlns:a16="http://schemas.microsoft.com/office/drawing/2014/main" id="{AFF25274-8A13-BB45-0044-9CB5C5BC7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89" y="7011909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raphic 61" descr="Graphic 61">
            <a:extLst>
              <a:ext uri="{FF2B5EF4-FFF2-40B4-BE49-F238E27FC236}">
                <a16:creationId xmlns:a16="http://schemas.microsoft.com/office/drawing/2014/main" id="{E420CEFC-887E-D9E5-B187-3D614C90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90" y="9252415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Graphic 61" descr="Graphic 61">
            <a:extLst>
              <a:ext uri="{FF2B5EF4-FFF2-40B4-BE49-F238E27FC236}">
                <a16:creationId xmlns:a16="http://schemas.microsoft.com/office/drawing/2014/main" id="{15C56CE1-F14E-212F-156D-BD061FF6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995" y="5005718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Graphic 61" descr="Graphic 61">
            <a:extLst>
              <a:ext uri="{FF2B5EF4-FFF2-40B4-BE49-F238E27FC236}">
                <a16:creationId xmlns:a16="http://schemas.microsoft.com/office/drawing/2014/main" id="{68E85522-9CC7-2DA7-9980-898C684B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276" y="7091423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Graphic 61" descr="Graphic 61">
            <a:extLst>
              <a:ext uri="{FF2B5EF4-FFF2-40B4-BE49-F238E27FC236}">
                <a16:creationId xmlns:a16="http://schemas.microsoft.com/office/drawing/2014/main" id="{155C68E9-4B51-2C4E-9096-3FFB06CC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994" y="9394490"/>
            <a:ext cx="7620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9DE39228-6C74-8DFB-57AF-669CA4C89ED5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70AFDA42-F1BE-E759-8CA3-2056D346E9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864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848FB809-8E6C-13F3-1864-09BD01B1406B}"/>
              </a:ext>
            </a:extLst>
          </p:cNvPr>
          <p:cNvSpPr/>
          <p:nvPr/>
        </p:nvSpPr>
        <p:spPr>
          <a:xfrm>
            <a:off x="3481387" y="4921812"/>
            <a:ext cx="6957391" cy="6086631"/>
          </a:xfrm>
          <a:prstGeom prst="hexagon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00" name="Title Goes Here"/>
          <p:cNvSpPr txBox="1"/>
          <p:nvPr/>
        </p:nvSpPr>
        <p:spPr>
          <a:xfrm>
            <a:off x="1718042" y="1889987"/>
            <a:ext cx="1374075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dirty="0"/>
              <a:t>What could happen?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13</a:t>
            </a:fld>
            <a:endParaRPr dirty="0"/>
          </a:p>
        </p:txBody>
      </p:sp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9DE39228-6C74-8DFB-57AF-669CA4C89ED5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1CA253-8A3E-07E0-7110-FF54A235B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85988" y="3985700"/>
            <a:ext cx="7384360" cy="7086822"/>
          </a:xfrm>
          <a:prstGeom prst="rect">
            <a:avLst/>
          </a:prstGeom>
        </p:spPr>
      </p:pic>
      <p:sp>
        <p:nvSpPr>
          <p:cNvPr id="9" name="Title Goes Here">
            <a:extLst>
              <a:ext uri="{FF2B5EF4-FFF2-40B4-BE49-F238E27FC236}">
                <a16:creationId xmlns:a16="http://schemas.microsoft.com/office/drawing/2014/main" id="{3CBC6113-39DD-B206-F294-24FB11316F5B}"/>
              </a:ext>
            </a:extLst>
          </p:cNvPr>
          <p:cNvSpPr txBox="1"/>
          <p:nvPr/>
        </p:nvSpPr>
        <p:spPr>
          <a:xfrm>
            <a:off x="4170501" y="7529111"/>
            <a:ext cx="657781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dirty="0"/>
              <a:t>* The best feature *</a:t>
            </a:r>
          </a:p>
        </p:txBody>
      </p:sp>
      <p:pic>
        <p:nvPicPr>
          <p:cNvPr id="14" name="Graphic 13" descr="Lock outline">
            <a:extLst>
              <a:ext uri="{FF2B5EF4-FFF2-40B4-BE49-F238E27FC236}">
                <a16:creationId xmlns:a16="http://schemas.microsoft.com/office/drawing/2014/main" id="{0A6DB405-040C-EB6F-2B97-EDB5A9DEA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8054" y="8401145"/>
            <a:ext cx="3845016" cy="3845016"/>
          </a:xfrm>
          <a:prstGeom prst="rect">
            <a:avLst/>
          </a:prstGeom>
        </p:spPr>
      </p:pic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A4E3BE11-EE1A-3AF0-AFE7-BBC97A09295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74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Goes Here"/>
          <p:cNvSpPr txBox="1"/>
          <p:nvPr/>
        </p:nvSpPr>
        <p:spPr>
          <a:xfrm>
            <a:off x="1718042" y="1889987"/>
            <a:ext cx="1374075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dirty="0"/>
              <a:t>What could happen?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9DE39228-6C74-8DFB-57AF-669CA4C89ED5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 descr="Pin on Hedgehogs">
            <a:extLst>
              <a:ext uri="{FF2B5EF4-FFF2-40B4-BE49-F238E27FC236}">
                <a16:creationId xmlns:a16="http://schemas.microsoft.com/office/drawing/2014/main" id="{48C8B705-5BA5-1CCD-4309-0CA921D25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000" l="10000" r="90000">
                        <a14:foregroundMark x1="48571" y1="75857" x2="48286" y2="99000"/>
                        <a14:foregroundMark x1="54857" y1="79000" x2="53714" y2="96429"/>
                        <a14:foregroundMark x1="63143" y1="69571" x2="64143" y2="40429"/>
                        <a14:foregroundMark x1="64143" y1="40429" x2="56000" y2="29571"/>
                        <a14:foregroundMark x1="57857" y1="30429" x2="72714" y2="41571"/>
                        <a14:foregroundMark x1="72714" y1="41571" x2="69714" y2="49286"/>
                        <a14:foregroundMark x1="69429" y1="54000" x2="64143" y2="25000"/>
                        <a14:foregroundMark x1="64143" y1="25000" x2="58714" y2="19429"/>
                        <a14:foregroundMark x1="58714" y1="19429" x2="58714" y2="19429"/>
                        <a14:foregroundMark x1="54000" y1="18571" x2="46571" y2="17143"/>
                        <a14:foregroundMark x1="46571" y1="17143" x2="38286" y2="19714"/>
                        <a14:foregroundMark x1="38286" y1="19714" x2="40286" y2="21571"/>
                        <a14:foregroundMark x1="42286" y1="20000" x2="31714" y2="19000"/>
                        <a14:foregroundMark x1="31714" y1="19000" x2="31857" y2="18571"/>
                        <a14:foregroundMark x1="61143" y1="70429" x2="51286" y2="98429"/>
                        <a14:foregroundMark x1="61714" y1="73143" x2="61571" y2="80286"/>
                        <a14:foregroundMark x1="61571" y1="80286" x2="54571" y2="96429"/>
                        <a14:foregroundMark x1="67714" y1="61714" x2="61429" y2="74857"/>
                        <a14:foregroundMark x1="58714" y1="80857" x2="70143" y2="69000"/>
                        <a14:foregroundMark x1="70143" y1="69000" x2="71286" y2="65714"/>
                        <a14:foregroundMark x1="66429" y1="71286" x2="71714" y2="52000"/>
                        <a14:foregroundMark x1="71714" y1="52000" x2="71286" y2="47429"/>
                        <a14:foregroundMark x1="70714" y1="45429" x2="75143" y2="59143"/>
                        <a14:foregroundMark x1="75143" y1="59143" x2="72429" y2="64714"/>
                        <a14:foregroundMark x1="74286" y1="57286" x2="70714" y2="42429"/>
                        <a14:foregroundMark x1="71000" y1="43000" x2="74571" y2="56714"/>
                        <a14:foregroundMark x1="51000" y1="24143" x2="49714" y2="18286"/>
                        <a14:foregroundMark x1="62000" y1="35571" x2="71143" y2="47143"/>
                        <a14:foregroundMark x1="71143" y1="47143" x2="73571" y2="55000"/>
                        <a14:foregroundMark x1="73571" y1="55000" x2="55429" y2="97000"/>
                        <a14:foregroundMark x1="55429" y1="97000" x2="55429" y2="98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190" y="3458817"/>
            <a:ext cx="10257183" cy="102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FA461E42-9C19-2ACE-3543-F96C2C45F430}"/>
              </a:ext>
            </a:extLst>
          </p:cNvPr>
          <p:cNvSpPr/>
          <p:nvPr/>
        </p:nvSpPr>
        <p:spPr>
          <a:xfrm>
            <a:off x="3481387" y="4921812"/>
            <a:ext cx="6957391" cy="6086631"/>
          </a:xfrm>
          <a:prstGeom prst="hexagon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itle Goes Here">
            <a:extLst>
              <a:ext uri="{FF2B5EF4-FFF2-40B4-BE49-F238E27FC236}">
                <a16:creationId xmlns:a16="http://schemas.microsoft.com/office/drawing/2014/main" id="{BB29FA7B-F744-A8E0-4796-89D501DD5AEC}"/>
              </a:ext>
            </a:extLst>
          </p:cNvPr>
          <p:cNvSpPr txBox="1"/>
          <p:nvPr/>
        </p:nvSpPr>
        <p:spPr>
          <a:xfrm>
            <a:off x="4170501" y="7529111"/>
            <a:ext cx="657781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dirty="0"/>
              <a:t>* The best feature *</a:t>
            </a:r>
          </a:p>
        </p:txBody>
      </p:sp>
      <p:pic>
        <p:nvPicPr>
          <p:cNvPr id="7" name="Graphic 6" descr="Lock outline">
            <a:extLst>
              <a:ext uri="{FF2B5EF4-FFF2-40B4-BE49-F238E27FC236}">
                <a16:creationId xmlns:a16="http://schemas.microsoft.com/office/drawing/2014/main" id="{25261FC4-8C7F-207A-31BD-752C1A3D1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516452">
            <a:off x="9270633" y="10212988"/>
            <a:ext cx="3845016" cy="3845016"/>
          </a:xfrm>
          <a:prstGeom prst="rect">
            <a:avLst/>
          </a:prstGeom>
        </p:spPr>
      </p:pic>
      <p:pic>
        <p:nvPicPr>
          <p:cNvPr id="8" name="Picture 7" descr="A pixel art of a plant&#10;&#10;Description automatically generated">
            <a:extLst>
              <a:ext uri="{FF2B5EF4-FFF2-40B4-BE49-F238E27FC236}">
                <a16:creationId xmlns:a16="http://schemas.microsoft.com/office/drawing/2014/main" id="{307BC548-8A6A-306B-984F-97FD2C3FE97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Goes Here"/>
          <p:cNvSpPr txBox="1"/>
          <p:nvPr/>
        </p:nvSpPr>
        <p:spPr>
          <a:xfrm>
            <a:off x="1718042" y="1889987"/>
            <a:ext cx="1374075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dirty="0"/>
              <a:t>Third party stores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15</a:t>
            </a:fld>
            <a:endParaRPr dirty="0"/>
          </a:p>
        </p:txBody>
      </p:sp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9DE39228-6C74-8DFB-57AF-669CA4C89ED5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4C1AE-9D6B-6558-E9B3-DE9A7ABD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21" y="3440181"/>
            <a:ext cx="10229850" cy="7820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2C672-DD4B-F634-F846-36232FB7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136" y="3419475"/>
            <a:ext cx="11896725" cy="6877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 descr="Not Stonks : r/memes">
            <a:extLst>
              <a:ext uri="{FF2B5EF4-FFF2-40B4-BE49-F238E27FC236}">
                <a16:creationId xmlns:a16="http://schemas.microsoft.com/office/drawing/2014/main" id="{9453D2AB-EA8A-E077-12DE-CA9712BF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522" y="9264097"/>
            <a:ext cx="6639339" cy="3734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AB13EB58-1C35-2C89-DA2A-8160F715F4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3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Goes Here"/>
          <p:cNvSpPr txBox="1"/>
          <p:nvPr/>
        </p:nvSpPr>
        <p:spPr>
          <a:xfrm>
            <a:off x="1718042" y="1889987"/>
            <a:ext cx="1374075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dirty="0"/>
              <a:t>Information theft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9DE39228-6C74-8DFB-57AF-669CA4C89ED5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824BCA-9D16-8A33-F3DE-8DED768FA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81"/>
          <a:stretch/>
        </p:blipFill>
        <p:spPr>
          <a:xfrm>
            <a:off x="2027932" y="3985700"/>
            <a:ext cx="5943251" cy="8128509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2F555943-776F-0C58-2914-2B0BDE6501B9}"/>
              </a:ext>
            </a:extLst>
          </p:cNvPr>
          <p:cNvSpPr/>
          <p:nvPr/>
        </p:nvSpPr>
        <p:spPr>
          <a:xfrm rot="4522327">
            <a:off x="9988817" y="7084043"/>
            <a:ext cx="934278" cy="1133061"/>
          </a:xfrm>
          <a:prstGeom prst="up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882E826-4A81-7C0C-FFC9-D6F6AFE4A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84290" y="3985700"/>
            <a:ext cx="8143875" cy="5819775"/>
          </a:xfrm>
          <a:prstGeom prst="rect">
            <a:avLst/>
          </a:prstGeom>
        </p:spPr>
      </p:pic>
      <p:pic>
        <p:nvPicPr>
          <p:cNvPr id="13" name="Picture 2" descr="Pin on Hedgehogs">
            <a:extLst>
              <a:ext uri="{FF2B5EF4-FFF2-40B4-BE49-F238E27FC236}">
                <a16:creationId xmlns:a16="http://schemas.microsoft.com/office/drawing/2014/main" id="{5ABC7B25-0657-72F8-B743-FA102F7F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000" l="10000" r="90000">
                        <a14:foregroundMark x1="48571" y1="75857" x2="48286" y2="99000"/>
                        <a14:foregroundMark x1="54857" y1="79000" x2="53714" y2="96429"/>
                        <a14:foregroundMark x1="63143" y1="69571" x2="64143" y2="40429"/>
                        <a14:foregroundMark x1="64143" y1="40429" x2="56000" y2="29571"/>
                        <a14:foregroundMark x1="57857" y1="30429" x2="72714" y2="41571"/>
                        <a14:foregroundMark x1="72714" y1="41571" x2="69714" y2="49286"/>
                        <a14:foregroundMark x1="69429" y1="54000" x2="64143" y2="25000"/>
                        <a14:foregroundMark x1="64143" y1="25000" x2="58714" y2="19429"/>
                        <a14:foregroundMark x1="58714" y1="19429" x2="58714" y2="19429"/>
                        <a14:foregroundMark x1="54000" y1="18571" x2="46571" y2="17143"/>
                        <a14:foregroundMark x1="46571" y1="17143" x2="38286" y2="19714"/>
                        <a14:foregroundMark x1="38286" y1="19714" x2="40286" y2="21571"/>
                        <a14:foregroundMark x1="42286" y1="20000" x2="31714" y2="19000"/>
                        <a14:foregroundMark x1="31714" y1="19000" x2="31857" y2="18571"/>
                        <a14:foregroundMark x1="61143" y1="70429" x2="51286" y2="98429"/>
                        <a14:foregroundMark x1="61714" y1="73143" x2="61571" y2="80286"/>
                        <a14:foregroundMark x1="61571" y1="80286" x2="54571" y2="96429"/>
                        <a14:foregroundMark x1="67714" y1="61714" x2="61429" y2="74857"/>
                        <a14:foregroundMark x1="58714" y1="80857" x2="70143" y2="69000"/>
                        <a14:foregroundMark x1="70143" y1="69000" x2="71286" y2="65714"/>
                        <a14:foregroundMark x1="66429" y1="71286" x2="71714" y2="52000"/>
                        <a14:foregroundMark x1="71714" y1="52000" x2="71286" y2="47429"/>
                        <a14:foregroundMark x1="70714" y1="45429" x2="75143" y2="59143"/>
                        <a14:foregroundMark x1="75143" y1="59143" x2="72429" y2="64714"/>
                        <a14:foregroundMark x1="74286" y1="57286" x2="70714" y2="42429"/>
                        <a14:foregroundMark x1="71000" y1="43000" x2="74571" y2="56714"/>
                        <a14:foregroundMark x1="51000" y1="24143" x2="49714" y2="18286"/>
                        <a14:foregroundMark x1="62000" y1="35571" x2="71143" y2="47143"/>
                        <a14:foregroundMark x1="71143" y1="47143" x2="73571" y2="55000"/>
                        <a14:foregroundMark x1="73571" y1="55000" x2="55429" y2="97000"/>
                        <a14:foregroundMark x1="55429" y1="97000" x2="55429" y2="98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00" y="5724939"/>
            <a:ext cx="7991061" cy="799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Goes Here">
            <a:extLst>
              <a:ext uri="{FF2B5EF4-FFF2-40B4-BE49-F238E27FC236}">
                <a16:creationId xmlns:a16="http://schemas.microsoft.com/office/drawing/2014/main" id="{3E503FCD-4520-F507-72C0-2B15FDB540EA}"/>
              </a:ext>
            </a:extLst>
          </p:cNvPr>
          <p:cNvSpPr txBox="1"/>
          <p:nvPr/>
        </p:nvSpPr>
        <p:spPr>
          <a:xfrm>
            <a:off x="18239246" y="3777620"/>
            <a:ext cx="657781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dirty="0"/>
              <a:t>* Pirate hedgehog stealing your information *</a:t>
            </a:r>
          </a:p>
        </p:txBody>
      </p:sp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841F9CCB-5D48-A9AD-20E8-87E8DFE2B37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467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Goes Here"/>
          <p:cNvSpPr txBox="1"/>
          <p:nvPr/>
        </p:nvSpPr>
        <p:spPr>
          <a:xfrm>
            <a:off x="2240128" y="7257094"/>
            <a:ext cx="655032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What can we modify?</a:t>
            </a:r>
            <a:endParaRPr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17</a:t>
            </a:fld>
            <a:endParaRPr dirty="0"/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6B2C0524-CE83-006C-058A-F537847CC970}"/>
              </a:ext>
            </a:extLst>
          </p:cNvPr>
          <p:cNvGrpSpPr/>
          <p:nvPr/>
        </p:nvGrpSpPr>
        <p:grpSpPr>
          <a:xfrm>
            <a:off x="10720275" y="3692524"/>
            <a:ext cx="3165476" cy="3165476"/>
            <a:chOff x="0" y="0"/>
            <a:chExt cx="3165475" cy="3165475"/>
          </a:xfrm>
        </p:grpSpPr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350957BE-3953-0523-4A1F-2E36D33581B8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8" name="20%…">
              <a:extLst>
                <a:ext uri="{FF2B5EF4-FFF2-40B4-BE49-F238E27FC236}">
                  <a16:creationId xmlns:a16="http://schemas.microsoft.com/office/drawing/2014/main" id="{C23F4685-EA6D-8AD3-DE43-0733AEA9D81F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Requests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endParaRPr lang="en-US" sz="3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Client Name  Presentation Title  -  1. Chapter Name">
            <a:extLst>
              <a:ext uri="{FF2B5EF4-FFF2-40B4-BE49-F238E27FC236}">
                <a16:creationId xmlns:a16="http://schemas.microsoft.com/office/drawing/2014/main" id="{1F69EA9C-8DCC-050D-66A1-294CF06C0C66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D3B4AD35-AAF4-6513-1885-11A892C4A67A}"/>
              </a:ext>
            </a:extLst>
          </p:cNvPr>
          <p:cNvGrpSpPr/>
          <p:nvPr/>
        </p:nvGrpSpPr>
        <p:grpSpPr>
          <a:xfrm>
            <a:off x="14828449" y="3692524"/>
            <a:ext cx="3165476" cy="3165476"/>
            <a:chOff x="0" y="0"/>
            <a:chExt cx="3165475" cy="3165475"/>
          </a:xfrm>
        </p:grpSpPr>
        <p:sp>
          <p:nvSpPr>
            <p:cNvPr id="3" name="Square">
              <a:extLst>
                <a:ext uri="{FF2B5EF4-FFF2-40B4-BE49-F238E27FC236}">
                  <a16:creationId xmlns:a16="http://schemas.microsoft.com/office/drawing/2014/main" id="{447B584D-D451-44E1-F735-B2C30F14FE95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4" name="20%…">
              <a:extLst>
                <a:ext uri="{FF2B5EF4-FFF2-40B4-BE49-F238E27FC236}">
                  <a16:creationId xmlns:a16="http://schemas.microsoft.com/office/drawing/2014/main" id="{9E6D0EB9-C107-5C9A-D7CE-4F64BE0D5E27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Responses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endParaRPr lang="en-US" sz="3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223C2CA2-C005-FD04-E612-E87807429026}"/>
              </a:ext>
            </a:extLst>
          </p:cNvPr>
          <p:cNvGrpSpPr/>
          <p:nvPr/>
        </p:nvGrpSpPr>
        <p:grpSpPr>
          <a:xfrm>
            <a:off x="18936623" y="3745533"/>
            <a:ext cx="3165476" cy="3165476"/>
            <a:chOff x="0" y="0"/>
            <a:chExt cx="3165475" cy="3165475"/>
          </a:xfrm>
        </p:grpSpPr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8C8411F5-E56B-5EA9-3CF1-44FEA59D5A88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2" name="20%…">
              <a:extLst>
                <a:ext uri="{FF2B5EF4-FFF2-40B4-BE49-F238E27FC236}">
                  <a16:creationId xmlns:a16="http://schemas.microsoft.com/office/drawing/2014/main" id="{D47EDC5F-60AA-079C-DA5B-56B65BFB6731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688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Methods </a:t>
              </a:r>
            </a:p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&amp; Functions</a:t>
              </a:r>
            </a:p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endParaRPr lang="en-US" sz="3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">
            <a:extLst>
              <a:ext uri="{FF2B5EF4-FFF2-40B4-BE49-F238E27FC236}">
                <a16:creationId xmlns:a16="http://schemas.microsoft.com/office/drawing/2014/main" id="{5210AC15-67B1-9F02-AE33-B95F78589166}"/>
              </a:ext>
            </a:extLst>
          </p:cNvPr>
          <p:cNvGrpSpPr/>
          <p:nvPr/>
        </p:nvGrpSpPr>
        <p:grpSpPr>
          <a:xfrm>
            <a:off x="10720275" y="7622792"/>
            <a:ext cx="3165476" cy="3165476"/>
            <a:chOff x="0" y="0"/>
            <a:chExt cx="3165475" cy="3165475"/>
          </a:xfrm>
        </p:grpSpPr>
        <p:sp>
          <p:nvSpPr>
            <p:cNvPr id="24" name="Square">
              <a:extLst>
                <a:ext uri="{FF2B5EF4-FFF2-40B4-BE49-F238E27FC236}">
                  <a16:creationId xmlns:a16="http://schemas.microsoft.com/office/drawing/2014/main" id="{FC6B9444-BF6A-1B12-65C0-A5541E2330AA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0" name="20%…">
              <a:extLst>
                <a:ext uri="{FF2B5EF4-FFF2-40B4-BE49-F238E27FC236}">
                  <a16:creationId xmlns:a16="http://schemas.microsoft.com/office/drawing/2014/main" id="{CD182042-EE10-2D6D-CFC4-0CF995A4692B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21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Classes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endParaRPr lang="en-US" sz="3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D61B813C-DB2C-4829-5CEE-8236CEDA2ACA}"/>
              </a:ext>
            </a:extLst>
          </p:cNvPr>
          <p:cNvGrpSpPr/>
          <p:nvPr/>
        </p:nvGrpSpPr>
        <p:grpSpPr>
          <a:xfrm>
            <a:off x="14828449" y="7622792"/>
            <a:ext cx="3165476" cy="3165476"/>
            <a:chOff x="0" y="0"/>
            <a:chExt cx="3165475" cy="3165475"/>
          </a:xfrm>
        </p:grpSpPr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97381638-9384-DB6C-CC9B-EB1EFD5BC935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3" name="20%…">
              <a:extLst>
                <a:ext uri="{FF2B5EF4-FFF2-40B4-BE49-F238E27FC236}">
                  <a16:creationId xmlns:a16="http://schemas.microsoft.com/office/drawing/2014/main" id="{F47558EB-D0CD-1900-7174-7E0084B88F8E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057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Screens</a:t>
              </a:r>
            </a:p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</a:p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Render</a:t>
              </a:r>
            </a:p>
          </p:txBody>
        </p:sp>
      </p:grpSp>
      <p:grpSp>
        <p:nvGrpSpPr>
          <p:cNvPr id="34" name="Group">
            <a:extLst>
              <a:ext uri="{FF2B5EF4-FFF2-40B4-BE49-F238E27FC236}">
                <a16:creationId xmlns:a16="http://schemas.microsoft.com/office/drawing/2014/main" id="{F3DEE8E5-029B-16AD-F777-F44C3CE9586B}"/>
              </a:ext>
            </a:extLst>
          </p:cNvPr>
          <p:cNvGrpSpPr/>
          <p:nvPr/>
        </p:nvGrpSpPr>
        <p:grpSpPr>
          <a:xfrm>
            <a:off x="18936623" y="7622792"/>
            <a:ext cx="3165476" cy="3165476"/>
            <a:chOff x="0" y="0"/>
            <a:chExt cx="3165475" cy="3165475"/>
          </a:xfrm>
        </p:grpSpPr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CED9DE4D-D3B5-9A5B-E4E0-DE4EC62D477D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6" name="20%…">
              <a:extLst>
                <a:ext uri="{FF2B5EF4-FFF2-40B4-BE49-F238E27FC236}">
                  <a16:creationId xmlns:a16="http://schemas.microsoft.com/office/drawing/2014/main" id="{B02F5B7E-B4BA-EAFA-F1B1-0A9EA21259E9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057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Add code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endParaRPr lang="en-US" sz="3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A pixel art of a plant&#10;&#10;Description automatically generated">
            <a:extLst>
              <a:ext uri="{FF2B5EF4-FFF2-40B4-BE49-F238E27FC236}">
                <a16:creationId xmlns:a16="http://schemas.microsoft.com/office/drawing/2014/main" id="{6E2A4D64-3581-62EC-6014-FE56D4E10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9636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Goes Here"/>
          <p:cNvSpPr txBox="1"/>
          <p:nvPr/>
        </p:nvSpPr>
        <p:spPr>
          <a:xfrm>
            <a:off x="2240128" y="7257094"/>
            <a:ext cx="655032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What can we modify?</a:t>
            </a:r>
            <a:endParaRPr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18</a:t>
            </a:fld>
            <a:endParaRPr dirty="0"/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6B2C0524-CE83-006C-058A-F537847CC970}"/>
              </a:ext>
            </a:extLst>
          </p:cNvPr>
          <p:cNvGrpSpPr/>
          <p:nvPr/>
        </p:nvGrpSpPr>
        <p:grpSpPr>
          <a:xfrm>
            <a:off x="15593551" y="5674356"/>
            <a:ext cx="3165476" cy="3165476"/>
            <a:chOff x="0" y="0"/>
            <a:chExt cx="3165475" cy="3165475"/>
          </a:xfrm>
        </p:grpSpPr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350957BE-3953-0523-4A1F-2E36D33581B8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8" name="20%…">
              <a:extLst>
                <a:ext uri="{FF2B5EF4-FFF2-40B4-BE49-F238E27FC236}">
                  <a16:creationId xmlns:a16="http://schemas.microsoft.com/office/drawing/2014/main" id="{C23F4685-EA6D-8AD3-DE43-0733AEA9D81F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The app</a:t>
              </a:r>
            </a:p>
            <a:p>
              <a:pPr algn="ctr"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endParaRPr lang="en-US" sz="3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Client Name  Presentation Title  -  1. Chapter Name">
            <a:extLst>
              <a:ext uri="{FF2B5EF4-FFF2-40B4-BE49-F238E27FC236}">
                <a16:creationId xmlns:a16="http://schemas.microsoft.com/office/drawing/2014/main" id="{1F69EA9C-8DCC-050D-66A1-294CF06C0C66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1FC518C2-E8F6-E91E-1DFA-5BC23AF027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0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" descr="Image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4943" b="7816"/>
          <a:stretch/>
        </p:blipFill>
        <p:spPr>
          <a:xfrm>
            <a:off x="0" y="2049516"/>
            <a:ext cx="24384000" cy="10594429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1"/>
          <p:cNvSpPr/>
          <p:nvPr/>
        </p:nvSpPr>
        <p:spPr>
          <a:xfrm>
            <a:off x="3149600" y="7350165"/>
            <a:ext cx="1270000" cy="127000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572" name="Additional chapter intro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dirty="0"/>
              <a:t>Meeting JADX and Frida</a:t>
            </a:r>
          </a:p>
        </p:txBody>
      </p:sp>
      <p:pic>
        <p:nvPicPr>
          <p:cNvPr id="2" name="Picture 1" descr="A pixel art of plants in a jar&#10;&#10;Description automatically generated">
            <a:extLst>
              <a:ext uri="{FF2B5EF4-FFF2-40B4-BE49-F238E27FC236}">
                <a16:creationId xmlns:a16="http://schemas.microsoft.com/office/drawing/2014/main" id="{F8AF2F4C-1A9B-8D5A-05AA-85AE67AAB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47" y="6303990"/>
            <a:ext cx="1592386" cy="12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8812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93142409-A793-794F-A1F8-B7B16B50BB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4943" b="7816"/>
          <a:stretch/>
        </p:blipFill>
        <p:spPr>
          <a:xfrm>
            <a:off x="0" y="2049516"/>
            <a:ext cx="24384000" cy="10594429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5" name="Agenda">
            <a:extLst>
              <a:ext uri="{FF2B5EF4-FFF2-40B4-BE49-F238E27FC236}">
                <a16:creationId xmlns:a16="http://schemas.microsoft.com/office/drawing/2014/main" id="{A21AAF99-7762-0349-8F87-993D60F04847}"/>
              </a:ext>
            </a:extLst>
          </p:cNvPr>
          <p:cNvSpPr txBox="1"/>
          <p:nvPr/>
        </p:nvSpPr>
        <p:spPr>
          <a:xfrm>
            <a:off x="3044700" y="4855093"/>
            <a:ext cx="7444006" cy="87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Agenda</a:t>
            </a:r>
            <a:endParaRPr dirty="0"/>
          </a:p>
        </p:txBody>
      </p:sp>
      <p:sp>
        <p:nvSpPr>
          <p:cNvPr id="16" name="Insert Chapter 1 name…">
            <a:extLst>
              <a:ext uri="{FF2B5EF4-FFF2-40B4-BE49-F238E27FC236}">
                <a16:creationId xmlns:a16="http://schemas.microsoft.com/office/drawing/2014/main" id="{7E97981C-4973-0649-BA09-C7B2A8B6A34B}"/>
              </a:ext>
            </a:extLst>
          </p:cNvPr>
          <p:cNvSpPr txBox="1"/>
          <p:nvPr/>
        </p:nvSpPr>
        <p:spPr>
          <a:xfrm>
            <a:off x="3044700" y="6898643"/>
            <a:ext cx="10487249" cy="3254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marL="555625" indent="-555625">
              <a:lnSpc>
                <a:spcPct val="150000"/>
              </a:lnSpc>
              <a:buClr>
                <a:srgbClr val="DE411B"/>
              </a:buClr>
              <a:buSzPct val="100000"/>
              <a:buAutoNum type="arabicPeriod"/>
              <a:defRPr spc="198">
                <a:solidFill>
                  <a:srgbClr val="000000"/>
                </a:solidFill>
              </a:defRPr>
            </a:pPr>
            <a:r>
              <a:rPr lang="en-US" sz="2800" dirty="0"/>
              <a:t>What is Mobile Penetration Testing?</a:t>
            </a:r>
          </a:p>
          <a:p>
            <a:pPr marL="555625" indent="-555625">
              <a:lnSpc>
                <a:spcPct val="150000"/>
              </a:lnSpc>
              <a:buClr>
                <a:srgbClr val="DE411B"/>
              </a:buClr>
              <a:buSzPct val="100000"/>
              <a:buAutoNum type="arabicPeriod"/>
              <a:defRPr spc="198">
                <a:solidFill>
                  <a:srgbClr val="000000"/>
                </a:solidFill>
              </a:defRPr>
            </a:pPr>
            <a:r>
              <a:rPr lang="en-GB" sz="2800" dirty="0"/>
              <a:t>Android example app</a:t>
            </a:r>
          </a:p>
          <a:p>
            <a:pPr marL="555625" indent="-555625">
              <a:lnSpc>
                <a:spcPct val="150000"/>
              </a:lnSpc>
              <a:buClr>
                <a:srgbClr val="DE411B"/>
              </a:buClr>
              <a:buSzPct val="100000"/>
              <a:buFontTx/>
              <a:buAutoNum type="arabicPeriod"/>
              <a:defRPr spc="198">
                <a:solidFill>
                  <a:srgbClr val="000000"/>
                </a:solidFill>
              </a:defRPr>
            </a:pPr>
            <a:r>
              <a:rPr lang="en-US" sz="2800" dirty="0"/>
              <a:t>OWASP Mobile Application Security</a:t>
            </a:r>
          </a:p>
          <a:p>
            <a:pPr marL="555625" indent="-555625">
              <a:lnSpc>
                <a:spcPct val="150000"/>
              </a:lnSpc>
              <a:buClr>
                <a:srgbClr val="DE411B"/>
              </a:buClr>
              <a:buSzPct val="100000"/>
              <a:buFontTx/>
              <a:buAutoNum type="arabicPeriod"/>
              <a:defRPr spc="198">
                <a:solidFill>
                  <a:srgbClr val="000000"/>
                </a:solidFill>
              </a:defRPr>
            </a:pPr>
            <a:r>
              <a:rPr lang="en-GB" sz="2800" dirty="0"/>
              <a:t>Meeting JADX and Frida</a:t>
            </a:r>
          </a:p>
          <a:p>
            <a:pPr marL="555625" indent="-555625">
              <a:lnSpc>
                <a:spcPct val="150000"/>
              </a:lnSpc>
              <a:buClr>
                <a:srgbClr val="DE411B"/>
              </a:buClr>
              <a:buSzPct val="100000"/>
              <a:buFontTx/>
              <a:buAutoNum type="arabicPeriod"/>
              <a:defRPr spc="198">
                <a:solidFill>
                  <a:srgbClr val="000000"/>
                </a:solidFill>
              </a:defRPr>
            </a:pPr>
            <a:r>
              <a:rPr lang="en-US" sz="2800" dirty="0"/>
              <a:t>Reverse engineering and app tampering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C45518E0-C395-A242-BCE0-A069F9C6F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589" y="3711530"/>
            <a:ext cx="828787" cy="6188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480561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15" name="Title Goes Here">
            <a:extLst>
              <a:ext uri="{FF2B5EF4-FFF2-40B4-BE49-F238E27FC236}">
                <a16:creationId xmlns:a16="http://schemas.microsoft.com/office/drawing/2014/main" id="{AFD7D979-99FB-CA45-84D3-53696C29B4A7}"/>
              </a:ext>
            </a:extLst>
          </p:cNvPr>
          <p:cNvSpPr txBox="1"/>
          <p:nvPr/>
        </p:nvSpPr>
        <p:spPr>
          <a:xfrm>
            <a:off x="4927861" y="1948855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 algn="ctr"/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Android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</a:t>
            </a:r>
            <a:r>
              <a:rPr lang="en-US" dirty="0">
                <a:solidFill>
                  <a:schemeClr val="bg2">
                    <a:lumMod val="85000"/>
                    <a:lumOff val="15000"/>
                  </a:schemeClr>
                </a:solidFill>
              </a:rPr>
              <a:t> Architecture</a:t>
            </a:r>
            <a:endParaRPr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9306C6-CE6F-E7A9-413D-7916E953F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244" y="3569804"/>
            <a:ext cx="19222278" cy="874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2C5C8B8E-F4BD-6E15-4838-8927794E29F3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5C724516-0DED-8EAD-7B9E-892660CE97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6611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JADX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530842" y="7495409"/>
            <a:ext cx="5602448" cy="320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pPr algn="ctr"/>
            <a:r>
              <a:rPr lang="en-US" dirty="0"/>
              <a:t>Command line and GUI tools for producing Java source code from Android Dex and </a:t>
            </a:r>
            <a:r>
              <a:rPr lang="en-US" dirty="0" err="1"/>
              <a:t>Apk</a:t>
            </a:r>
            <a:r>
              <a:rPr lang="en-US" dirty="0"/>
              <a:t> files</a:t>
            </a:r>
          </a:p>
          <a:p>
            <a:endParaRPr lang="en-US" dirty="0"/>
          </a:p>
          <a:p>
            <a:r>
              <a:rPr lang="en-US" dirty="0" err="1">
                <a:hlinkClick r:id="rId4"/>
              </a:rPr>
              <a:t>skylot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jadx</a:t>
            </a:r>
            <a:r>
              <a:rPr lang="en-US" dirty="0">
                <a:hlinkClick r:id="rId4"/>
              </a:rPr>
              <a:t>: Dex to Java </a:t>
            </a:r>
            <a:r>
              <a:rPr lang="en-US" dirty="0" err="1">
                <a:hlinkClick r:id="rId4"/>
              </a:rPr>
              <a:t>decompiler</a:t>
            </a:r>
            <a:r>
              <a:rPr lang="en-US" dirty="0">
                <a:hlinkClick r:id="rId4"/>
              </a:rPr>
              <a:t> (github.com)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6E912D-2F11-63EE-9656-C1DE1F67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323" y="3664391"/>
            <a:ext cx="3213487" cy="321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588AB-DC58-8A98-A187-5DE03BDD9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710" y="2918954"/>
            <a:ext cx="13834942" cy="10135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FAFB501F-C84F-5814-8441-EF7638EDF53A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30141E32-871F-6414-6088-1F47B1DA96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922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 err="1"/>
              <a:t>Ghidra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288888" y="7717008"/>
            <a:ext cx="6064654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pPr algn="ctr"/>
            <a:r>
              <a:rPr lang="en-US" dirty="0"/>
              <a:t>A software reverse engineering (SRE) suite of tools developed by NSA's Research Directorate in support of the Cybersecurity mission</a:t>
            </a:r>
          </a:p>
        </p:txBody>
      </p:sp>
      <p:pic>
        <p:nvPicPr>
          <p:cNvPr id="2050" name="Picture 2" descr="Ghidra - Wikipedia">
            <a:extLst>
              <a:ext uri="{FF2B5EF4-FFF2-40B4-BE49-F238E27FC236}">
                <a16:creationId xmlns:a16="http://schemas.microsoft.com/office/drawing/2014/main" id="{EEED6092-261D-C03A-5D20-29318D0F8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625" y="3578085"/>
            <a:ext cx="3647661" cy="364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A66C45-2F09-B14D-8C12-1F2F1EDEE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956" y="2949023"/>
            <a:ext cx="13063229" cy="994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 descr="Mr.Milú - Flutter y Aplicaciones Cross-Platform">
            <a:extLst>
              <a:ext uri="{FF2B5EF4-FFF2-40B4-BE49-F238E27FC236}">
                <a16:creationId xmlns:a16="http://schemas.microsoft.com/office/drawing/2014/main" id="{048A3D6F-867E-F2A1-FE07-0C2D1256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728" y="2949023"/>
            <a:ext cx="2973457" cy="297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CA9181DD-E384-5DEA-9AB0-5BF3D2C99E29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Picture 3" descr="A pixel art of a plant&#10;&#10;Description automatically generated">
            <a:extLst>
              <a:ext uri="{FF2B5EF4-FFF2-40B4-BE49-F238E27FC236}">
                <a16:creationId xmlns:a16="http://schemas.microsoft.com/office/drawing/2014/main" id="{8E94FAA6-B187-8DBD-2F14-2B506D6BDA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8799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Frida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658422" y="7867416"/>
            <a:ext cx="5463300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pPr algn="ctr"/>
            <a:r>
              <a:rPr lang="en-US" dirty="0"/>
              <a:t>Dynamic instrumentation toolkit for developers, reverse-engineers, and security researchers.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https://frida.re/</a:t>
            </a:r>
            <a:endParaRPr lang="en-US" dirty="0"/>
          </a:p>
        </p:txBody>
      </p:sp>
      <p:pic>
        <p:nvPicPr>
          <p:cNvPr id="2050" name="Picture 2" descr="iOS Hacking: Introducción al análisis dinámico de aplicaciones con Frida -  Hacking Ético">
            <a:extLst>
              <a:ext uri="{FF2B5EF4-FFF2-40B4-BE49-F238E27FC236}">
                <a16:creationId xmlns:a16="http://schemas.microsoft.com/office/drawing/2014/main" id="{337F931E-3F53-4278-67F8-1D116A1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13" y="3270082"/>
            <a:ext cx="3587918" cy="35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95BB9-8913-7390-5511-26EE4817E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07" y="5053400"/>
            <a:ext cx="14466928" cy="5628032"/>
          </a:xfrm>
          <a:prstGeom prst="rect">
            <a:avLst/>
          </a:prstGeom>
        </p:spPr>
      </p:pic>
      <p:sp>
        <p:nvSpPr>
          <p:cNvPr id="2" name="Client Name  Presentation Title  -  1. Chapter Name">
            <a:extLst>
              <a:ext uri="{FF2B5EF4-FFF2-40B4-BE49-F238E27FC236}">
                <a16:creationId xmlns:a16="http://schemas.microsoft.com/office/drawing/2014/main" id="{AFD4F4A8-8AA1-AC10-01A6-0B3C22F16220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1711215F-2237-E042-8427-A9E438B79C1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0463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Frida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658422" y="7867416"/>
            <a:ext cx="5463300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r>
              <a:rPr lang="en-US" dirty="0"/>
              <a:t>Dynamic instrumentation toolkit for developers, reverse-engineers, and security researchers.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https://frida.re/</a:t>
            </a:r>
            <a:endParaRPr lang="en-US" dirty="0"/>
          </a:p>
        </p:txBody>
      </p:sp>
      <p:pic>
        <p:nvPicPr>
          <p:cNvPr id="2050" name="Picture 2" descr="iOS Hacking: Introducción al análisis dinámico de aplicaciones con Frida -  Hacking Ético">
            <a:extLst>
              <a:ext uri="{FF2B5EF4-FFF2-40B4-BE49-F238E27FC236}">
                <a16:creationId xmlns:a16="http://schemas.microsoft.com/office/drawing/2014/main" id="{337F931E-3F53-4278-67F8-1D116A1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13" y="3270082"/>
            <a:ext cx="3587918" cy="35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D7A13-F8C3-99D6-3C23-59744B36B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337" y="2685076"/>
            <a:ext cx="4657305" cy="1008725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9FA3018-6603-25BE-EEDF-7B8E537307FE}"/>
              </a:ext>
            </a:extLst>
          </p:cNvPr>
          <p:cNvSpPr/>
          <p:nvPr/>
        </p:nvSpPr>
        <p:spPr>
          <a:xfrm>
            <a:off x="5361338" y="4711148"/>
            <a:ext cx="4657304" cy="2146852"/>
          </a:xfrm>
          <a:prstGeom prst="frame">
            <a:avLst>
              <a:gd name="adj1" fmla="val 6019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Client Name  Presentation Title  -  1. Chapter Name">
            <a:extLst>
              <a:ext uri="{FF2B5EF4-FFF2-40B4-BE49-F238E27FC236}">
                <a16:creationId xmlns:a16="http://schemas.microsoft.com/office/drawing/2014/main" id="{AAC9193E-78B4-4ED6-5B63-0BA8D3C403E1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A0056A41-4992-CBF2-9F61-F618D1C9BE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9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Frida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658422" y="7867416"/>
            <a:ext cx="5463300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r>
              <a:rPr lang="en-US" dirty="0"/>
              <a:t>Dynamic instrumentation toolkit for developers, reverse-engineers, and security researchers.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https://frida.re/</a:t>
            </a:r>
            <a:endParaRPr lang="en-US" dirty="0"/>
          </a:p>
        </p:txBody>
      </p:sp>
      <p:pic>
        <p:nvPicPr>
          <p:cNvPr id="2050" name="Picture 2" descr="iOS Hacking: Introducción al análisis dinámico de aplicaciones con Frida -  Hacking Ético">
            <a:extLst>
              <a:ext uri="{FF2B5EF4-FFF2-40B4-BE49-F238E27FC236}">
                <a16:creationId xmlns:a16="http://schemas.microsoft.com/office/drawing/2014/main" id="{337F931E-3F53-4278-67F8-1D116A1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13" y="3270082"/>
            <a:ext cx="3587918" cy="35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56C0B7-C9DD-341D-EDBC-A31937FFF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435" y="2978015"/>
            <a:ext cx="13906271" cy="2515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7BFAA-A0E0-DF96-CB4B-490AC6071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1276" y="4961441"/>
            <a:ext cx="3147185" cy="6572435"/>
          </a:xfrm>
          <a:prstGeom prst="rect">
            <a:avLst/>
          </a:prstGeom>
        </p:spPr>
      </p:pic>
      <p:sp>
        <p:nvSpPr>
          <p:cNvPr id="11" name="Client Name  Presentation Title  -  1. Chapter Name">
            <a:extLst>
              <a:ext uri="{FF2B5EF4-FFF2-40B4-BE49-F238E27FC236}">
                <a16:creationId xmlns:a16="http://schemas.microsoft.com/office/drawing/2014/main" id="{374D4EBF-F5C5-84F2-7424-BF9D63813258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23CEE668-90FD-0313-B910-B69F634643F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Frida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658422" y="7867416"/>
            <a:ext cx="5463300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r>
              <a:rPr lang="en-US" dirty="0"/>
              <a:t>Dynamic instrumentation toolkit for developers, reverse-engineers, and security researchers.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https://frida.re/</a:t>
            </a:r>
            <a:endParaRPr lang="en-US" dirty="0"/>
          </a:p>
        </p:txBody>
      </p:sp>
      <p:pic>
        <p:nvPicPr>
          <p:cNvPr id="2050" name="Picture 2" descr="iOS Hacking: Introducción al análisis dinámico de aplicaciones con Frida -  Hacking Ético">
            <a:extLst>
              <a:ext uri="{FF2B5EF4-FFF2-40B4-BE49-F238E27FC236}">
                <a16:creationId xmlns:a16="http://schemas.microsoft.com/office/drawing/2014/main" id="{337F931E-3F53-4278-67F8-1D116A1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13" y="3270082"/>
            <a:ext cx="3587918" cy="35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3A846-7A99-B57E-4D98-A3C0761C2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71" y="6794178"/>
            <a:ext cx="14478000" cy="501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294ED-BF90-C4F8-FE32-3661F1B3F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8318" y="3584347"/>
            <a:ext cx="5114505" cy="2633361"/>
          </a:xfrm>
          <a:prstGeom prst="rect">
            <a:avLst/>
          </a:prstGeom>
        </p:spPr>
      </p:pic>
      <p:sp>
        <p:nvSpPr>
          <p:cNvPr id="8" name="Client Name  Presentation Title  -  1. Chapter Name">
            <a:extLst>
              <a:ext uri="{FF2B5EF4-FFF2-40B4-BE49-F238E27FC236}">
                <a16:creationId xmlns:a16="http://schemas.microsoft.com/office/drawing/2014/main" id="{3FC5C171-EEFC-8D11-A147-41FC4F2DAE94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F8F36606-E5A1-42A4-D062-D6760739E1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9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27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Frida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658422" y="7867416"/>
            <a:ext cx="5463300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r>
              <a:rPr lang="en-US" dirty="0"/>
              <a:t>Dynamic instrumentation toolkit for developers, reverse-engineers, and security researchers.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https://frida.re/</a:t>
            </a:r>
            <a:endParaRPr lang="en-US" dirty="0"/>
          </a:p>
        </p:txBody>
      </p:sp>
      <p:pic>
        <p:nvPicPr>
          <p:cNvPr id="2050" name="Picture 2" descr="iOS Hacking: Introducción al análisis dinámico de aplicaciones con Frida -  Hacking Ético">
            <a:extLst>
              <a:ext uri="{FF2B5EF4-FFF2-40B4-BE49-F238E27FC236}">
                <a16:creationId xmlns:a16="http://schemas.microsoft.com/office/drawing/2014/main" id="{337F931E-3F53-4278-67F8-1D116A1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13" y="3270082"/>
            <a:ext cx="3587918" cy="35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294ED-BF90-C4F8-FE32-3661F1B3F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2823" y="210051"/>
            <a:ext cx="5114505" cy="2633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0882C1-F2E6-14AD-AC41-F143F7921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809" y="3270081"/>
            <a:ext cx="7248520" cy="9639975"/>
          </a:xfrm>
          <a:prstGeom prst="rect">
            <a:avLst/>
          </a:prstGeom>
        </p:spPr>
      </p:pic>
      <p:sp>
        <p:nvSpPr>
          <p:cNvPr id="4" name="Client Name  Presentation Title  -  1. Chapter Name">
            <a:extLst>
              <a:ext uri="{FF2B5EF4-FFF2-40B4-BE49-F238E27FC236}">
                <a16:creationId xmlns:a16="http://schemas.microsoft.com/office/drawing/2014/main" id="{2A283C28-DECA-CE06-B74D-26969CD17BB3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E7DBEEB2-91C0-0896-BB58-69563B2A051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16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28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Frida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658422" y="7867416"/>
            <a:ext cx="5463300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r>
              <a:rPr lang="en-US" dirty="0"/>
              <a:t>Dynamic instrumentation toolkit for developers, reverse-engineers, and security researchers.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https://frida.re/</a:t>
            </a:r>
            <a:endParaRPr lang="en-US" dirty="0"/>
          </a:p>
        </p:txBody>
      </p:sp>
      <p:pic>
        <p:nvPicPr>
          <p:cNvPr id="2050" name="Picture 2" descr="iOS Hacking: Introducción al análisis dinámico de aplicaciones con Frida -  Hacking Ético">
            <a:extLst>
              <a:ext uri="{FF2B5EF4-FFF2-40B4-BE49-F238E27FC236}">
                <a16:creationId xmlns:a16="http://schemas.microsoft.com/office/drawing/2014/main" id="{337F931E-3F53-4278-67F8-1D116A1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13" y="3270082"/>
            <a:ext cx="3587918" cy="35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3A846-7A99-B57E-4D98-A3C0761C2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042" y="2879022"/>
            <a:ext cx="12628244" cy="4370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77DFD9-ACFA-2748-F9F2-9DB1CA3C3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859" y="8511574"/>
            <a:ext cx="13908293" cy="437379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686826A2-8FA5-125B-F000-FB06EACB9F68}"/>
              </a:ext>
            </a:extLst>
          </p:cNvPr>
          <p:cNvSpPr/>
          <p:nvPr/>
        </p:nvSpPr>
        <p:spPr>
          <a:xfrm>
            <a:off x="7639761" y="7443005"/>
            <a:ext cx="675861" cy="95834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6D1EA-80BB-1D33-59D3-62491DE55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2823" y="210051"/>
            <a:ext cx="5114505" cy="2633361"/>
          </a:xfrm>
          <a:prstGeom prst="rect">
            <a:avLst/>
          </a:prstGeom>
        </p:spPr>
      </p:pic>
      <p:sp>
        <p:nvSpPr>
          <p:cNvPr id="8" name="Client Name  Presentation Title  -  1. Chapter Name">
            <a:extLst>
              <a:ext uri="{FF2B5EF4-FFF2-40B4-BE49-F238E27FC236}">
                <a16:creationId xmlns:a16="http://schemas.microsoft.com/office/drawing/2014/main" id="{AB7D0506-C9D4-B381-16DC-9DEB97BF3E14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66599B06-55F6-9D82-4B85-1E37CDCFE32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0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Frida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658422" y="7867416"/>
            <a:ext cx="5463300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r>
              <a:rPr lang="en-US" dirty="0"/>
              <a:t>Dynamic instrumentation toolkit for developers, reverse-engineers, and security researchers.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https://frida.re/</a:t>
            </a:r>
            <a:endParaRPr lang="en-US" dirty="0"/>
          </a:p>
        </p:txBody>
      </p:sp>
      <p:pic>
        <p:nvPicPr>
          <p:cNvPr id="2050" name="Picture 2" descr="iOS Hacking: Introducción al análisis dinámico de aplicaciones con Frida -  Hacking Ético">
            <a:extLst>
              <a:ext uri="{FF2B5EF4-FFF2-40B4-BE49-F238E27FC236}">
                <a16:creationId xmlns:a16="http://schemas.microsoft.com/office/drawing/2014/main" id="{337F931E-3F53-4278-67F8-1D116A1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13" y="3270082"/>
            <a:ext cx="3587918" cy="35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9086C-51FA-3B29-3AA6-51505BBF4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285" y="3270082"/>
            <a:ext cx="4319827" cy="9357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9C5D58-879B-787C-8509-6F46E8D08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2086" y="3270082"/>
            <a:ext cx="4319827" cy="9357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BAC00237-9992-0E48-5E6F-92EC2AA4ED37}"/>
              </a:ext>
            </a:extLst>
          </p:cNvPr>
          <p:cNvSpPr/>
          <p:nvPr/>
        </p:nvSpPr>
        <p:spPr>
          <a:xfrm rot="16200000">
            <a:off x="7699397" y="7337170"/>
            <a:ext cx="675861" cy="95834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Client Name  Presentation Title  -  1. Chapter Name">
            <a:extLst>
              <a:ext uri="{FF2B5EF4-FFF2-40B4-BE49-F238E27FC236}">
                <a16:creationId xmlns:a16="http://schemas.microsoft.com/office/drawing/2014/main" id="{72D421AB-57CD-7B08-0A6B-B536CAA7CCBB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13D99542-8603-D87A-DD42-A016DC7DCB5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4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" descr="Image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4943" b="7816"/>
          <a:stretch/>
        </p:blipFill>
        <p:spPr>
          <a:xfrm>
            <a:off x="0" y="2049516"/>
            <a:ext cx="24384000" cy="10594429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1"/>
          <p:cNvSpPr/>
          <p:nvPr/>
        </p:nvSpPr>
        <p:spPr>
          <a:xfrm>
            <a:off x="3149600" y="7350165"/>
            <a:ext cx="1270000" cy="127000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72" name="Additional chapter intro…"/>
          <p:cNvSpPr txBox="1"/>
          <p:nvPr/>
        </p:nvSpPr>
        <p:spPr>
          <a:xfrm>
            <a:off x="3016569" y="9726175"/>
            <a:ext cx="14754595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dirty="0"/>
              <a:t>What is Mobile Penetration Testing?</a:t>
            </a:r>
          </a:p>
        </p:txBody>
      </p:sp>
      <p:pic>
        <p:nvPicPr>
          <p:cNvPr id="3" name="Picture 2" descr="A pixel art of plants in a jar&#10;&#10;Description automatically generated">
            <a:extLst>
              <a:ext uri="{FF2B5EF4-FFF2-40B4-BE49-F238E27FC236}">
                <a16:creationId xmlns:a16="http://schemas.microsoft.com/office/drawing/2014/main" id="{DE878D07-C12B-792B-4FE3-71176F7CA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47" y="6303990"/>
            <a:ext cx="1592386" cy="1270002"/>
          </a:xfrm>
          <a:prstGeom prst="rect">
            <a:avLst/>
          </a:prstGeom>
        </p:spPr>
      </p:pic>
      <p:pic>
        <p:nvPicPr>
          <p:cNvPr id="5" name="Picture 4" descr="A pixel art of a plant&#10;&#10;Description automatically generated">
            <a:extLst>
              <a:ext uri="{FF2B5EF4-FFF2-40B4-BE49-F238E27FC236}">
                <a16:creationId xmlns:a16="http://schemas.microsoft.com/office/drawing/2014/main" id="{7EC015D6-3542-489B-5301-5C71F1020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632" y="6118542"/>
            <a:ext cx="3771900" cy="4572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Frida for testing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658422" y="7867416"/>
            <a:ext cx="5463300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r>
              <a:rPr lang="en-US" dirty="0"/>
              <a:t>Dynamic instrumentation toolkit for developers, reverse-engineers, and security researchers.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https://frida.re/</a:t>
            </a:r>
            <a:endParaRPr lang="en-US" dirty="0"/>
          </a:p>
        </p:txBody>
      </p:sp>
      <p:pic>
        <p:nvPicPr>
          <p:cNvPr id="2050" name="Picture 2" descr="iOS Hacking: Introducción al análisis dinámico de aplicaciones con Frida -  Hacking Ético">
            <a:extLst>
              <a:ext uri="{FF2B5EF4-FFF2-40B4-BE49-F238E27FC236}">
                <a16:creationId xmlns:a16="http://schemas.microsoft.com/office/drawing/2014/main" id="{337F931E-3F53-4278-67F8-1D116A1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13" y="3270082"/>
            <a:ext cx="3587918" cy="35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ient Name  Presentation Title  -  1. Chapter Name">
            <a:extLst>
              <a:ext uri="{FF2B5EF4-FFF2-40B4-BE49-F238E27FC236}">
                <a16:creationId xmlns:a16="http://schemas.microsoft.com/office/drawing/2014/main" id="{72D421AB-57CD-7B08-0A6B-B536CAA7CCBB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7E5DC9EA-2461-F4CB-58D1-56EF940691AF}"/>
              </a:ext>
            </a:extLst>
          </p:cNvPr>
          <p:cNvGrpSpPr/>
          <p:nvPr/>
        </p:nvGrpSpPr>
        <p:grpSpPr>
          <a:xfrm>
            <a:off x="1718042" y="4457316"/>
            <a:ext cx="3165476" cy="3165476"/>
            <a:chOff x="0" y="0"/>
            <a:chExt cx="3165475" cy="3165475"/>
          </a:xfrm>
        </p:grpSpPr>
        <p:sp>
          <p:nvSpPr>
            <p:cNvPr id="3" name="Square">
              <a:extLst>
                <a:ext uri="{FF2B5EF4-FFF2-40B4-BE49-F238E27FC236}">
                  <a16:creationId xmlns:a16="http://schemas.microsoft.com/office/drawing/2014/main" id="{BAFBD211-3DAC-2570-A5DD-9AAA9A4711B4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5" name="20%…">
              <a:extLst>
                <a:ext uri="{FF2B5EF4-FFF2-40B4-BE49-F238E27FC236}">
                  <a16:creationId xmlns:a16="http://schemas.microsoft.com/office/drawing/2014/main" id="{00AD37BF-6BC3-D82F-F7B1-EF1AEA60BFB8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Requests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endParaRPr lang="en-US" sz="3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ABC832D4-2218-5706-B4FE-6E24F13775F5}"/>
              </a:ext>
            </a:extLst>
          </p:cNvPr>
          <p:cNvGrpSpPr/>
          <p:nvPr/>
        </p:nvGrpSpPr>
        <p:grpSpPr>
          <a:xfrm>
            <a:off x="5826216" y="4457316"/>
            <a:ext cx="3165476" cy="3165476"/>
            <a:chOff x="0" y="0"/>
            <a:chExt cx="3165475" cy="3165475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3D92F890-6AE2-3668-87B3-FBD5F523D2B3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8" name="20%…">
              <a:extLst>
                <a:ext uri="{FF2B5EF4-FFF2-40B4-BE49-F238E27FC236}">
                  <a16:creationId xmlns:a16="http://schemas.microsoft.com/office/drawing/2014/main" id="{AA31436C-D21B-B445-3EC2-25E670BA8651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Responses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endParaRPr lang="en-US" sz="3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">
            <a:extLst>
              <a:ext uri="{FF2B5EF4-FFF2-40B4-BE49-F238E27FC236}">
                <a16:creationId xmlns:a16="http://schemas.microsoft.com/office/drawing/2014/main" id="{95ED4F9E-0E9E-1E08-73CA-B7E20D72574A}"/>
              </a:ext>
            </a:extLst>
          </p:cNvPr>
          <p:cNvGrpSpPr/>
          <p:nvPr/>
        </p:nvGrpSpPr>
        <p:grpSpPr>
          <a:xfrm>
            <a:off x="9934390" y="4510325"/>
            <a:ext cx="3165476" cy="3165476"/>
            <a:chOff x="0" y="0"/>
            <a:chExt cx="3165475" cy="3165475"/>
          </a:xfrm>
        </p:grpSpPr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0C95AC35-8AA5-E122-6866-663E66225650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2" name="20%…">
              <a:extLst>
                <a:ext uri="{FF2B5EF4-FFF2-40B4-BE49-F238E27FC236}">
                  <a16:creationId xmlns:a16="http://schemas.microsoft.com/office/drawing/2014/main" id="{92DAE7B9-DAA2-F784-B9C2-FA371D0515E7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Methods 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&amp; Functions calls</a:t>
              </a:r>
            </a:p>
          </p:txBody>
        </p:sp>
      </p:grpSp>
      <p:grpSp>
        <p:nvGrpSpPr>
          <p:cNvPr id="15" name="Group">
            <a:extLst>
              <a:ext uri="{FF2B5EF4-FFF2-40B4-BE49-F238E27FC236}">
                <a16:creationId xmlns:a16="http://schemas.microsoft.com/office/drawing/2014/main" id="{45F44986-2907-125B-6E80-A55284113676}"/>
              </a:ext>
            </a:extLst>
          </p:cNvPr>
          <p:cNvGrpSpPr/>
          <p:nvPr/>
        </p:nvGrpSpPr>
        <p:grpSpPr>
          <a:xfrm>
            <a:off x="1718042" y="8387584"/>
            <a:ext cx="3165476" cy="3165476"/>
            <a:chOff x="0" y="0"/>
            <a:chExt cx="3165475" cy="3165475"/>
          </a:xfrm>
        </p:grpSpPr>
        <p:sp>
          <p:nvSpPr>
            <p:cNvPr id="16" name="Square">
              <a:extLst>
                <a:ext uri="{FF2B5EF4-FFF2-40B4-BE49-F238E27FC236}">
                  <a16:creationId xmlns:a16="http://schemas.microsoft.com/office/drawing/2014/main" id="{A2E5087B-CA97-F876-94FC-B7CA2128A772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7" name="20%…">
              <a:extLst>
                <a:ext uri="{FF2B5EF4-FFF2-40B4-BE49-F238E27FC236}">
                  <a16:creationId xmlns:a16="http://schemas.microsoft.com/office/drawing/2014/main" id="{C46E45F4-CBB1-6D9B-E113-B537E68AC547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Classes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endParaRPr lang="en-US" sz="3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8DC028D4-4A35-A03D-ED87-794DC5124380}"/>
              </a:ext>
            </a:extLst>
          </p:cNvPr>
          <p:cNvGrpSpPr/>
          <p:nvPr/>
        </p:nvGrpSpPr>
        <p:grpSpPr>
          <a:xfrm>
            <a:off x="5826216" y="8387584"/>
            <a:ext cx="3165476" cy="3165476"/>
            <a:chOff x="0" y="0"/>
            <a:chExt cx="3165475" cy="3165475"/>
          </a:xfrm>
        </p:grpSpPr>
        <p:sp>
          <p:nvSpPr>
            <p:cNvPr id="19" name="Square">
              <a:extLst>
                <a:ext uri="{FF2B5EF4-FFF2-40B4-BE49-F238E27FC236}">
                  <a16:creationId xmlns:a16="http://schemas.microsoft.com/office/drawing/2014/main" id="{94875F25-F790-84AF-8AA7-B03D54D96F26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0" name="20%…">
              <a:extLst>
                <a:ext uri="{FF2B5EF4-FFF2-40B4-BE49-F238E27FC236}">
                  <a16:creationId xmlns:a16="http://schemas.microsoft.com/office/drawing/2014/main" id="{44B820F1-BA44-224C-AC85-D3AC91D6F3B5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Screens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</a:p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Render</a:t>
              </a:r>
            </a:p>
          </p:txBody>
        </p:sp>
      </p:grpSp>
      <p:grpSp>
        <p:nvGrpSpPr>
          <p:cNvPr id="21" name="Group">
            <a:extLst>
              <a:ext uri="{FF2B5EF4-FFF2-40B4-BE49-F238E27FC236}">
                <a16:creationId xmlns:a16="http://schemas.microsoft.com/office/drawing/2014/main" id="{7E4D990F-FF09-E1A4-FE73-9D9A3A91C5E8}"/>
              </a:ext>
            </a:extLst>
          </p:cNvPr>
          <p:cNvGrpSpPr/>
          <p:nvPr/>
        </p:nvGrpSpPr>
        <p:grpSpPr>
          <a:xfrm>
            <a:off x="9934390" y="8387584"/>
            <a:ext cx="3165476" cy="3165476"/>
            <a:chOff x="0" y="0"/>
            <a:chExt cx="3165475" cy="3165475"/>
          </a:xfrm>
        </p:grpSpPr>
        <p:sp>
          <p:nvSpPr>
            <p:cNvPr id="22" name="Square">
              <a:extLst>
                <a:ext uri="{FF2B5EF4-FFF2-40B4-BE49-F238E27FC236}">
                  <a16:creationId xmlns:a16="http://schemas.microsoft.com/office/drawing/2014/main" id="{7A83DDFB-EB77-0EBF-CB5E-22620F90041E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3" name="20%…">
              <a:extLst>
                <a:ext uri="{FF2B5EF4-FFF2-40B4-BE49-F238E27FC236}">
                  <a16:creationId xmlns:a16="http://schemas.microsoft.com/office/drawing/2014/main" id="{7517F09D-07CD-2648-2887-4612A489611E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sz="3600" b="0" dirty="0">
                  <a:latin typeface="Arial" panose="020B0604020202020204" pitchFamily="34" charset="0"/>
                  <a:cs typeface="Arial" panose="020B0604020202020204" pitchFamily="34" charset="0"/>
                </a:rPr>
                <a:t>Skip flows and automate actions</a:t>
              </a:r>
            </a:p>
          </p:txBody>
        </p:sp>
      </p:grpSp>
      <p:sp>
        <p:nvSpPr>
          <p:cNvPr id="27" name="Title Goes Here">
            <a:extLst>
              <a:ext uri="{FF2B5EF4-FFF2-40B4-BE49-F238E27FC236}">
                <a16:creationId xmlns:a16="http://schemas.microsoft.com/office/drawing/2014/main" id="{35204728-F18F-35A2-DE72-2D5F4AE6C8F8}"/>
              </a:ext>
            </a:extLst>
          </p:cNvPr>
          <p:cNvSpPr txBox="1"/>
          <p:nvPr/>
        </p:nvSpPr>
        <p:spPr>
          <a:xfrm>
            <a:off x="1703286" y="3532894"/>
            <a:ext cx="1374075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4000" dirty="0"/>
              <a:t>It can help us to observe and mock:</a:t>
            </a:r>
            <a:endParaRPr sz="4000" dirty="0"/>
          </a:p>
        </p:txBody>
      </p:sp>
      <p:pic>
        <p:nvPicPr>
          <p:cNvPr id="9" name="Picture 8" descr="A pixel art of a plant&#10;&#10;Description automatically generated">
            <a:extLst>
              <a:ext uri="{FF2B5EF4-FFF2-40B4-BE49-F238E27FC236}">
                <a16:creationId xmlns:a16="http://schemas.microsoft.com/office/drawing/2014/main" id="{950E5CF9-8FE4-186F-ED7B-22CD95E999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6258430" y="0"/>
            <a:ext cx="812557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Title Goes Here"/>
          <p:cNvSpPr txBox="1"/>
          <p:nvPr/>
        </p:nvSpPr>
        <p:spPr>
          <a:xfrm>
            <a:off x="1718042" y="1966931"/>
            <a:ext cx="1374075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Frida for testing</a:t>
            </a:r>
            <a:endParaRPr dirty="0"/>
          </a:p>
        </p:txBody>
      </p:sp>
      <p:sp>
        <p:nvSpPr>
          <p:cNvPr id="809" name="We are confident in our abilities, our approach and our people so we have nothing to hide from our customers."/>
          <p:cNvSpPr txBox="1"/>
          <p:nvPr/>
        </p:nvSpPr>
        <p:spPr>
          <a:xfrm>
            <a:off x="17658422" y="7867416"/>
            <a:ext cx="5463300" cy="276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 cap="none" spc="-107"/>
            </a:lvl1pPr>
          </a:lstStyle>
          <a:p>
            <a:r>
              <a:rPr lang="en-US" dirty="0"/>
              <a:t>Dynamic instrumentation toolkit for developers, reverse-engineers, and security researchers.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https://frida.re/</a:t>
            </a:r>
            <a:endParaRPr lang="en-US" dirty="0"/>
          </a:p>
        </p:txBody>
      </p:sp>
      <p:pic>
        <p:nvPicPr>
          <p:cNvPr id="2050" name="Picture 2" descr="iOS Hacking: Introducción al análisis dinámico de aplicaciones con Frida -  Hacking Ético">
            <a:extLst>
              <a:ext uri="{FF2B5EF4-FFF2-40B4-BE49-F238E27FC236}">
                <a16:creationId xmlns:a16="http://schemas.microsoft.com/office/drawing/2014/main" id="{337F931E-3F53-4278-67F8-1D116A1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13" y="3270082"/>
            <a:ext cx="3587918" cy="35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ient Name  Presentation Title  -  1. Chapter Name">
            <a:extLst>
              <a:ext uri="{FF2B5EF4-FFF2-40B4-BE49-F238E27FC236}">
                <a16:creationId xmlns:a16="http://schemas.microsoft.com/office/drawing/2014/main" id="{72D421AB-57CD-7B08-0A6B-B536CAA7CCBB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B7D57-2EBA-41DB-934B-C0AEEB59C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1" y="4367170"/>
            <a:ext cx="8125570" cy="7000491"/>
          </a:xfrm>
          <a:prstGeom prst="rect">
            <a:avLst/>
          </a:prstGeom>
        </p:spPr>
      </p:pic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F0DC4113-47A3-8996-1467-1A955DD211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9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" descr="Image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4943" b="7816"/>
          <a:stretch/>
        </p:blipFill>
        <p:spPr>
          <a:xfrm>
            <a:off x="0" y="2049516"/>
            <a:ext cx="24384000" cy="10594429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1"/>
          <p:cNvSpPr/>
          <p:nvPr/>
        </p:nvSpPr>
        <p:spPr>
          <a:xfrm>
            <a:off x="3149600" y="7350165"/>
            <a:ext cx="1270000" cy="127000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5</a:t>
            </a:r>
            <a:endParaRPr dirty="0"/>
          </a:p>
        </p:txBody>
      </p:sp>
      <p:sp>
        <p:nvSpPr>
          <p:cNvPr id="572" name="Additional chapter intro…"/>
          <p:cNvSpPr txBox="1"/>
          <p:nvPr/>
        </p:nvSpPr>
        <p:spPr>
          <a:xfrm>
            <a:off x="3016570" y="9726175"/>
            <a:ext cx="1618583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dirty="0"/>
              <a:t>Reverse engineering and app tampering</a:t>
            </a:r>
          </a:p>
        </p:txBody>
      </p:sp>
      <p:pic>
        <p:nvPicPr>
          <p:cNvPr id="2" name="Picture 1" descr="A pixel art of plants in a jar&#10;&#10;Description automatically generated">
            <a:extLst>
              <a:ext uri="{FF2B5EF4-FFF2-40B4-BE49-F238E27FC236}">
                <a16:creationId xmlns:a16="http://schemas.microsoft.com/office/drawing/2014/main" id="{F54B7A9B-2A1E-A119-1B9B-DF03D5FD1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47" y="6303990"/>
            <a:ext cx="1592386" cy="12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34807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33</a:t>
            </a:fld>
            <a:endParaRPr/>
          </a:p>
        </p:txBody>
      </p:sp>
      <p:grpSp>
        <p:nvGrpSpPr>
          <p:cNvPr id="679" name="Group"/>
          <p:cNvGrpSpPr/>
          <p:nvPr/>
        </p:nvGrpSpPr>
        <p:grpSpPr>
          <a:xfrm>
            <a:off x="813576" y="11588425"/>
            <a:ext cx="4944468" cy="1181101"/>
            <a:chOff x="0" y="0"/>
            <a:chExt cx="4944467" cy="1181100"/>
          </a:xfrm>
        </p:grpSpPr>
        <p:sp>
          <p:nvSpPr>
            <p:cNvPr id="677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78" name="Element 1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Plants</a:t>
              </a:r>
              <a:endParaRPr dirty="0"/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11710882" y="11603563"/>
            <a:ext cx="4944468" cy="1181101"/>
            <a:chOff x="0" y="0"/>
            <a:chExt cx="4944467" cy="1181100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84" name="Element 2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Store</a:t>
              </a:r>
              <a:endParaRPr dirty="0"/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18048630" y="11588426"/>
            <a:ext cx="4944469" cy="1181101"/>
            <a:chOff x="0" y="0"/>
            <a:chExt cx="4944467" cy="1181100"/>
          </a:xfrm>
        </p:grpSpPr>
        <p:sp>
          <p:nvSpPr>
            <p:cNvPr id="686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87" name="Element 3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Achievements</a:t>
              </a:r>
              <a:endParaRPr dirty="0"/>
            </a:p>
          </p:txBody>
        </p:sp>
      </p:grpSp>
      <p:sp>
        <p:nvSpPr>
          <p:cNvPr id="19" name="Title Goes Here">
            <a:extLst>
              <a:ext uri="{FF2B5EF4-FFF2-40B4-BE49-F238E27FC236}">
                <a16:creationId xmlns:a16="http://schemas.microsoft.com/office/drawing/2014/main" id="{0975693E-5DB2-B747-B552-8AD5830A8623}"/>
              </a:ext>
            </a:extLst>
          </p:cNvPr>
          <p:cNvSpPr txBox="1"/>
          <p:nvPr/>
        </p:nvSpPr>
        <p:spPr>
          <a:xfrm>
            <a:off x="1764576" y="1239995"/>
            <a:ext cx="13740755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 algn="ctr"/>
            <a:r>
              <a:rPr lang="en-US" sz="7200" dirty="0"/>
              <a:t>Features</a:t>
            </a:r>
            <a:endParaRPr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0FAB8-3A64-5361-DA68-DA503B93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301" y="2802671"/>
            <a:ext cx="3989659" cy="8642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7E7FB-2349-BAD8-C8AA-1638851D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81" y="2796592"/>
            <a:ext cx="3989659" cy="8642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0B6DB90-D89C-85CF-DA22-F16560F840B0}"/>
              </a:ext>
            </a:extLst>
          </p:cNvPr>
          <p:cNvGrpSpPr/>
          <p:nvPr/>
        </p:nvGrpSpPr>
        <p:grpSpPr>
          <a:xfrm>
            <a:off x="6640125" y="8656037"/>
            <a:ext cx="3989659" cy="988989"/>
            <a:chOff x="0" y="0"/>
            <a:chExt cx="4944467" cy="1181100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7BD7A9FF-CA58-2EB6-DEF5-7AA5ABFD908C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" name="Element 2">
              <a:extLst>
                <a:ext uri="{FF2B5EF4-FFF2-40B4-BE49-F238E27FC236}">
                  <a16:creationId xmlns:a16="http://schemas.microsoft.com/office/drawing/2014/main" id="{C5E64665-BFD5-61A1-2399-003E36887DB6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Chess</a:t>
              </a:r>
              <a:endParaRPr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56EEA9D-ECAC-1AF1-9F3A-4E03FA216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054" y="4645323"/>
            <a:ext cx="3318819" cy="381789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19CBCD0-1FAB-6AC9-A4C1-C1834A6ED189}"/>
              </a:ext>
            </a:extLst>
          </p:cNvPr>
          <p:cNvSpPr/>
          <p:nvPr/>
        </p:nvSpPr>
        <p:spPr>
          <a:xfrm rot="18564794">
            <a:off x="4691116" y="8416008"/>
            <a:ext cx="2660069" cy="653563"/>
          </a:xfrm>
          <a:prstGeom prst="rightArrow">
            <a:avLst/>
          </a:prstGeom>
          <a:solidFill>
            <a:srgbClr val="8BC34A"/>
          </a:solidFill>
          <a:ln>
            <a:solidFill>
              <a:srgbClr val="8BC34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3E8FF-C2BD-38D9-3472-3E5DB6CDE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6787" y="2861665"/>
            <a:ext cx="3990264" cy="8642507"/>
          </a:xfrm>
          <a:prstGeom prst="rect">
            <a:avLst/>
          </a:prstGeom>
        </p:spPr>
      </p:pic>
      <p:sp>
        <p:nvSpPr>
          <p:cNvPr id="5" name="Client Name  Presentation Title  -  1. Chapter Name">
            <a:extLst>
              <a:ext uri="{FF2B5EF4-FFF2-40B4-BE49-F238E27FC236}">
                <a16:creationId xmlns:a16="http://schemas.microsoft.com/office/drawing/2014/main" id="{30EA1D19-9584-9E32-661B-DC00E6F5514E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6AC928F1-6696-79D7-1C92-AA0AC24924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3902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9EBA5C-3395-99A3-8FE0-94343107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787" y="2861665"/>
            <a:ext cx="3990264" cy="8642507"/>
          </a:xfrm>
          <a:prstGeom prst="rect">
            <a:avLst/>
          </a:prstGeom>
        </p:spPr>
      </p:pic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34</a:t>
            </a:fld>
            <a:endParaRPr/>
          </a:p>
        </p:txBody>
      </p:sp>
      <p:grpSp>
        <p:nvGrpSpPr>
          <p:cNvPr id="679" name="Group"/>
          <p:cNvGrpSpPr/>
          <p:nvPr/>
        </p:nvGrpSpPr>
        <p:grpSpPr>
          <a:xfrm>
            <a:off x="813576" y="11588425"/>
            <a:ext cx="4944468" cy="1181101"/>
            <a:chOff x="0" y="0"/>
            <a:chExt cx="4944467" cy="1181100"/>
          </a:xfrm>
        </p:grpSpPr>
        <p:sp>
          <p:nvSpPr>
            <p:cNvPr id="677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78" name="Element 1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Plants</a:t>
              </a:r>
              <a:endParaRPr dirty="0"/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11710882" y="11603563"/>
            <a:ext cx="4944468" cy="1181101"/>
            <a:chOff x="0" y="0"/>
            <a:chExt cx="4944467" cy="1181100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84" name="Element 2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Store</a:t>
              </a:r>
              <a:endParaRPr dirty="0"/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18048630" y="11588426"/>
            <a:ext cx="4944469" cy="1181101"/>
            <a:chOff x="0" y="0"/>
            <a:chExt cx="4944467" cy="1181100"/>
          </a:xfrm>
        </p:grpSpPr>
        <p:sp>
          <p:nvSpPr>
            <p:cNvPr id="686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87" name="Element 3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Achievements</a:t>
              </a:r>
              <a:endParaRPr dirty="0"/>
            </a:p>
          </p:txBody>
        </p:sp>
      </p:grpSp>
      <p:sp>
        <p:nvSpPr>
          <p:cNvPr id="19" name="Title Goes Here">
            <a:extLst>
              <a:ext uri="{FF2B5EF4-FFF2-40B4-BE49-F238E27FC236}">
                <a16:creationId xmlns:a16="http://schemas.microsoft.com/office/drawing/2014/main" id="{0975693E-5DB2-B747-B552-8AD5830A8623}"/>
              </a:ext>
            </a:extLst>
          </p:cNvPr>
          <p:cNvSpPr txBox="1"/>
          <p:nvPr/>
        </p:nvSpPr>
        <p:spPr>
          <a:xfrm>
            <a:off x="1764576" y="1239995"/>
            <a:ext cx="13740755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 algn="ctr"/>
            <a:r>
              <a:rPr lang="en-US" sz="7200" dirty="0"/>
              <a:t>Target Features</a:t>
            </a:r>
            <a:endParaRPr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0FAB8-3A64-5361-DA68-DA503B93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301" y="2802671"/>
            <a:ext cx="3989659" cy="8642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7E7FB-2349-BAD8-C8AA-1638851D3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981" y="2796592"/>
            <a:ext cx="3989659" cy="8642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0B6DB90-D89C-85CF-DA22-F16560F840B0}"/>
              </a:ext>
            </a:extLst>
          </p:cNvPr>
          <p:cNvGrpSpPr/>
          <p:nvPr/>
        </p:nvGrpSpPr>
        <p:grpSpPr>
          <a:xfrm>
            <a:off x="6640125" y="8656037"/>
            <a:ext cx="3989659" cy="988989"/>
            <a:chOff x="0" y="0"/>
            <a:chExt cx="4944467" cy="1181100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7BD7A9FF-CA58-2EB6-DEF5-7AA5ABFD908C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" name="Element 2">
              <a:extLst>
                <a:ext uri="{FF2B5EF4-FFF2-40B4-BE49-F238E27FC236}">
                  <a16:creationId xmlns:a16="http://schemas.microsoft.com/office/drawing/2014/main" id="{C5E64665-BFD5-61A1-2399-003E36887DB6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Chess</a:t>
              </a:r>
              <a:endParaRPr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56EEA9D-ECAC-1AF1-9F3A-4E03FA216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054" y="4645323"/>
            <a:ext cx="3318819" cy="381789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19CBCD0-1FAB-6AC9-A4C1-C1834A6ED189}"/>
              </a:ext>
            </a:extLst>
          </p:cNvPr>
          <p:cNvSpPr/>
          <p:nvPr/>
        </p:nvSpPr>
        <p:spPr>
          <a:xfrm rot="18564794">
            <a:off x="4691116" y="8416008"/>
            <a:ext cx="2660069" cy="653563"/>
          </a:xfrm>
          <a:prstGeom prst="rightArrow">
            <a:avLst/>
          </a:prstGeom>
          <a:solidFill>
            <a:srgbClr val="8BC34A"/>
          </a:solidFill>
          <a:ln>
            <a:solidFill>
              <a:srgbClr val="8BC34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A0BD5FC0-36EE-CF63-5E0F-8787398B4414}"/>
              </a:ext>
            </a:extLst>
          </p:cNvPr>
          <p:cNvSpPr/>
          <p:nvPr/>
        </p:nvSpPr>
        <p:spPr>
          <a:xfrm>
            <a:off x="7157824" y="7732643"/>
            <a:ext cx="2980089" cy="730570"/>
          </a:xfrm>
          <a:prstGeom prst="fram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8E866FF-F10F-E9A9-EB6C-D2C64EBEA35F}"/>
              </a:ext>
            </a:extLst>
          </p:cNvPr>
          <p:cNvSpPr/>
          <p:nvPr/>
        </p:nvSpPr>
        <p:spPr>
          <a:xfrm>
            <a:off x="19891954" y="5823698"/>
            <a:ext cx="1179003" cy="457832"/>
          </a:xfrm>
          <a:prstGeom prst="fram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E85D4230-223F-6C55-87E5-AB53FBC49ABA}"/>
              </a:ext>
            </a:extLst>
          </p:cNvPr>
          <p:cNvSpPr/>
          <p:nvPr/>
        </p:nvSpPr>
        <p:spPr>
          <a:xfrm>
            <a:off x="19479440" y="3897197"/>
            <a:ext cx="2108352" cy="1575763"/>
          </a:xfrm>
          <a:prstGeom prst="frame">
            <a:avLst>
              <a:gd name="adj1" fmla="val 493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CCBB398-9D52-B102-6B6A-F310CF31F663}"/>
              </a:ext>
            </a:extLst>
          </p:cNvPr>
          <p:cNvSpPr/>
          <p:nvPr/>
        </p:nvSpPr>
        <p:spPr>
          <a:xfrm>
            <a:off x="1745428" y="8987342"/>
            <a:ext cx="2980089" cy="730570"/>
          </a:xfrm>
          <a:prstGeom prst="fram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Client Name  Presentation Title  -  1. Chapter Name">
            <a:extLst>
              <a:ext uri="{FF2B5EF4-FFF2-40B4-BE49-F238E27FC236}">
                <a16:creationId xmlns:a16="http://schemas.microsoft.com/office/drawing/2014/main" id="{B585040D-0032-662E-4389-3F6DB8DAC6B3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9F03F511-1295-6824-6C6C-AC8E458197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1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933B8-5170-4912-B75C-22843607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074" y="3724876"/>
            <a:ext cx="7440714" cy="3327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F52495-286B-8F80-9F97-D72A48B72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524" y="4738638"/>
            <a:ext cx="6393929" cy="988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D3EC55-AA9B-DA7E-B8D7-A6C90323E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813" y="4193294"/>
            <a:ext cx="3057525" cy="2390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6AE823-FBA5-4F17-BD89-3DDFE71C4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128" y="8682117"/>
            <a:ext cx="11372111" cy="3962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8C68B12D-EB12-D5D0-CACC-4E2459816132}"/>
              </a:ext>
            </a:extLst>
          </p:cNvPr>
          <p:cNvSpPr/>
          <p:nvPr/>
        </p:nvSpPr>
        <p:spPr>
          <a:xfrm rot="16200000">
            <a:off x="15264225" y="4753963"/>
            <a:ext cx="675861" cy="95834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79595F5-F302-177B-33A6-B94E0340485F}"/>
              </a:ext>
            </a:extLst>
          </p:cNvPr>
          <p:cNvSpPr/>
          <p:nvPr/>
        </p:nvSpPr>
        <p:spPr>
          <a:xfrm rot="16200000">
            <a:off x="5887288" y="5003635"/>
            <a:ext cx="675861" cy="95834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3850314-B4C6-4174-1C14-933DCEC00CA5}"/>
              </a:ext>
            </a:extLst>
          </p:cNvPr>
          <p:cNvSpPr/>
          <p:nvPr/>
        </p:nvSpPr>
        <p:spPr>
          <a:xfrm rot="1296159">
            <a:off x="16946226" y="6884774"/>
            <a:ext cx="675861" cy="95834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Client Name  Presentation Title  -  1. Chapter Name">
            <a:extLst>
              <a:ext uri="{FF2B5EF4-FFF2-40B4-BE49-F238E27FC236}">
                <a16:creationId xmlns:a16="http://schemas.microsoft.com/office/drawing/2014/main" id="{2B80A8E1-D095-3AF0-C256-969B3063A2CD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itle Goes Here">
            <a:extLst>
              <a:ext uri="{FF2B5EF4-FFF2-40B4-BE49-F238E27FC236}">
                <a16:creationId xmlns:a16="http://schemas.microsoft.com/office/drawing/2014/main" id="{D24EFD9A-28D4-B0B0-A34B-733123ACE375}"/>
              </a:ext>
            </a:extLst>
          </p:cNvPr>
          <p:cNvSpPr txBox="1"/>
          <p:nvPr/>
        </p:nvSpPr>
        <p:spPr>
          <a:xfrm>
            <a:off x="2141247" y="1987643"/>
            <a:ext cx="8846113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7200" dirty="0"/>
              <a:t>Premium</a:t>
            </a:r>
            <a:endParaRPr sz="7200" dirty="0"/>
          </a:p>
        </p:txBody>
      </p:sp>
      <p:pic>
        <p:nvPicPr>
          <p:cNvPr id="4" name="Picture 3" descr="A pixel art of a plant&#10;&#10;Description automatically generated">
            <a:extLst>
              <a:ext uri="{FF2B5EF4-FFF2-40B4-BE49-F238E27FC236}">
                <a16:creationId xmlns:a16="http://schemas.microsoft.com/office/drawing/2014/main" id="{B41F73DA-9E01-FA4E-C937-D597579E6EC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7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36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D1187-C589-7EC7-EB40-683A553E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3" y="3423595"/>
            <a:ext cx="20601463" cy="3296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D4E7C-4360-175E-0CFC-8E6B36EF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03" y="8387395"/>
            <a:ext cx="20420706" cy="408861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8A3585B3-B517-AF2A-341E-25E23FEA1032}"/>
              </a:ext>
            </a:extLst>
          </p:cNvPr>
          <p:cNvSpPr/>
          <p:nvPr/>
        </p:nvSpPr>
        <p:spPr>
          <a:xfrm>
            <a:off x="11755125" y="7074441"/>
            <a:ext cx="675861" cy="95834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Client Name  Presentation Title  -  1. Chapter Name">
            <a:extLst>
              <a:ext uri="{FF2B5EF4-FFF2-40B4-BE49-F238E27FC236}">
                <a16:creationId xmlns:a16="http://schemas.microsoft.com/office/drawing/2014/main" id="{9C1055FA-E31F-C916-7CF7-EB8DCB9E8BCF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itle Goes Here">
            <a:extLst>
              <a:ext uri="{FF2B5EF4-FFF2-40B4-BE49-F238E27FC236}">
                <a16:creationId xmlns:a16="http://schemas.microsoft.com/office/drawing/2014/main" id="{AC52901D-38EB-8050-6585-E71DC2C0F9EF}"/>
              </a:ext>
            </a:extLst>
          </p:cNvPr>
          <p:cNvSpPr txBox="1"/>
          <p:nvPr/>
        </p:nvSpPr>
        <p:spPr>
          <a:xfrm>
            <a:off x="2141247" y="1987643"/>
            <a:ext cx="8846113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7200" dirty="0"/>
              <a:t>Premium</a:t>
            </a:r>
            <a:endParaRPr sz="7200" dirty="0"/>
          </a:p>
        </p:txBody>
      </p:sp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C147614B-8D7F-102F-23E1-6E2F902F51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19" name="Title Goes Here">
            <a:extLst>
              <a:ext uri="{FF2B5EF4-FFF2-40B4-BE49-F238E27FC236}">
                <a16:creationId xmlns:a16="http://schemas.microsoft.com/office/drawing/2014/main" id="{0975693E-5DB2-B747-B552-8AD5830A8623}"/>
              </a:ext>
            </a:extLst>
          </p:cNvPr>
          <p:cNvSpPr txBox="1"/>
          <p:nvPr/>
        </p:nvSpPr>
        <p:spPr>
          <a:xfrm>
            <a:off x="2141247" y="1987643"/>
            <a:ext cx="8846113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7200" dirty="0"/>
              <a:t>Premium</a:t>
            </a:r>
            <a:endParaRPr sz="720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A3585B3-B517-AF2A-341E-25E23FEA1032}"/>
              </a:ext>
            </a:extLst>
          </p:cNvPr>
          <p:cNvSpPr/>
          <p:nvPr/>
        </p:nvSpPr>
        <p:spPr>
          <a:xfrm rot="16200000">
            <a:off x="11755125" y="7335975"/>
            <a:ext cx="675861" cy="95834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36DFD-9948-080C-B6F0-900F4433B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47" y="5008661"/>
            <a:ext cx="8274962" cy="5529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lient Name  Presentation Title  -  1. Chapter Name">
            <a:extLst>
              <a:ext uri="{FF2B5EF4-FFF2-40B4-BE49-F238E27FC236}">
                <a16:creationId xmlns:a16="http://schemas.microsoft.com/office/drawing/2014/main" id="{C4467C75-4611-08DF-BF3C-5EFEA4BC95E7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DFA3B-81D0-8E89-EC17-9F317ADCF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791" y="5008661"/>
            <a:ext cx="8274962" cy="5529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6A24E191-CF73-07DE-54E3-D874FA50FA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9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Goes Here"/>
          <p:cNvSpPr txBox="1"/>
          <p:nvPr/>
        </p:nvSpPr>
        <p:spPr>
          <a:xfrm>
            <a:off x="4068929" y="6937074"/>
            <a:ext cx="491992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Other examples:</a:t>
            </a:r>
            <a:endParaRPr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B07523-0DF3-2B40-AE56-10920CA026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38</a:t>
            </a:fld>
            <a:endParaRPr dirty="0"/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6B2C0524-CE83-006C-058A-F537847CC970}"/>
              </a:ext>
            </a:extLst>
          </p:cNvPr>
          <p:cNvGrpSpPr/>
          <p:nvPr/>
        </p:nvGrpSpPr>
        <p:grpSpPr>
          <a:xfrm>
            <a:off x="10720275" y="3692524"/>
            <a:ext cx="3165476" cy="3165476"/>
            <a:chOff x="0" y="0"/>
            <a:chExt cx="3165475" cy="3165475"/>
          </a:xfrm>
        </p:grpSpPr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350957BE-3953-0523-4A1F-2E36D33581B8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8" name="20%…">
              <a:extLst>
                <a:ext uri="{FF2B5EF4-FFF2-40B4-BE49-F238E27FC236}">
                  <a16:creationId xmlns:a16="http://schemas.microsoft.com/office/drawing/2014/main" id="{C23F4685-EA6D-8AD3-DE43-0733AEA9D81F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1</a:t>
              </a:r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r>
                <a:rPr lang="en-US" dirty="0"/>
                <a:t>Unlock all achievements</a:t>
              </a:r>
              <a:endParaRPr lang="en-US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endParaRPr lang="en-US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id="{8441AC62-C21D-FF8E-EBDD-082F2904185D}"/>
              </a:ext>
            </a:extLst>
          </p:cNvPr>
          <p:cNvGrpSpPr/>
          <p:nvPr/>
        </p:nvGrpSpPr>
        <p:grpSpPr>
          <a:xfrm>
            <a:off x="15199902" y="3692524"/>
            <a:ext cx="3165476" cy="3165476"/>
            <a:chOff x="0" y="0"/>
            <a:chExt cx="3165475" cy="3165475"/>
          </a:xfrm>
        </p:grpSpPr>
        <p:sp>
          <p:nvSpPr>
            <p:cNvPr id="20" name="Square">
              <a:extLst>
                <a:ext uri="{FF2B5EF4-FFF2-40B4-BE49-F238E27FC236}">
                  <a16:creationId xmlns:a16="http://schemas.microsoft.com/office/drawing/2014/main" id="{3C0E8E54-ECE6-9A7A-D00D-B8AE336C2972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1" name="20%…">
              <a:extLst>
                <a:ext uri="{FF2B5EF4-FFF2-40B4-BE49-F238E27FC236}">
                  <a16:creationId xmlns:a16="http://schemas.microsoft.com/office/drawing/2014/main" id="{6A8C1EF9-2EEE-FE1E-DB26-5DBF84EED588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2</a:t>
              </a:r>
              <a:endParaRPr dirty="0"/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r>
                <a:rPr lang="en-US" dirty="0"/>
                <a:t>Steal user credentials</a:t>
              </a:r>
            </a:p>
            <a:p>
              <a:pPr>
                <a:lnSpc>
                  <a:spcPct val="70000"/>
                </a:lnSpc>
                <a:spcBef>
                  <a:spcPts val="2000"/>
                </a:spcBef>
              </a:pPr>
              <a:endParaRPr dirty="0"/>
            </a:p>
          </p:txBody>
        </p:sp>
      </p:grpSp>
      <p:grpSp>
        <p:nvGrpSpPr>
          <p:cNvPr id="5" name="Group">
            <a:extLst>
              <a:ext uri="{FF2B5EF4-FFF2-40B4-BE49-F238E27FC236}">
                <a16:creationId xmlns:a16="http://schemas.microsoft.com/office/drawing/2014/main" id="{DF5BD1C7-F19A-F2FA-CCC5-8B59C1DDB007}"/>
              </a:ext>
            </a:extLst>
          </p:cNvPr>
          <p:cNvGrpSpPr/>
          <p:nvPr/>
        </p:nvGrpSpPr>
        <p:grpSpPr>
          <a:xfrm>
            <a:off x="10720275" y="7975239"/>
            <a:ext cx="3165476" cy="3165476"/>
            <a:chOff x="0" y="0"/>
            <a:chExt cx="3165475" cy="3165475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4B5BFE27-40C8-FB1A-E7D4-488FC19EB6E6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8" name="20%…">
              <a:extLst>
                <a:ext uri="{FF2B5EF4-FFF2-40B4-BE49-F238E27FC236}">
                  <a16:creationId xmlns:a16="http://schemas.microsoft.com/office/drawing/2014/main" id="{123378D3-5BCB-89C4-EAC7-862F30D00295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4</a:t>
              </a:r>
              <a:endParaRPr dirty="0"/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r>
                <a:rPr lang="en-US" dirty="0"/>
                <a:t>Show message</a:t>
              </a:r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endParaRPr lang="en-US" dirty="0"/>
            </a:p>
          </p:txBody>
        </p:sp>
      </p:grpSp>
      <p:grpSp>
        <p:nvGrpSpPr>
          <p:cNvPr id="10" name="Group">
            <a:extLst>
              <a:ext uri="{FF2B5EF4-FFF2-40B4-BE49-F238E27FC236}">
                <a16:creationId xmlns:a16="http://schemas.microsoft.com/office/drawing/2014/main" id="{73801F11-3C70-B145-69AB-F3315D486DD0}"/>
              </a:ext>
            </a:extLst>
          </p:cNvPr>
          <p:cNvGrpSpPr/>
          <p:nvPr/>
        </p:nvGrpSpPr>
        <p:grpSpPr>
          <a:xfrm>
            <a:off x="15199902" y="7975239"/>
            <a:ext cx="3165476" cy="3165476"/>
            <a:chOff x="0" y="0"/>
            <a:chExt cx="3165475" cy="3165475"/>
          </a:xfrm>
        </p:grpSpPr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7117D025-1C1B-72A0-BD7F-D4ACCF310877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2" name="20%…">
              <a:extLst>
                <a:ext uri="{FF2B5EF4-FFF2-40B4-BE49-F238E27FC236}">
                  <a16:creationId xmlns:a16="http://schemas.microsoft.com/office/drawing/2014/main" id="{847D2D09-9EC9-694E-02FD-59A8596F4CF7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5</a:t>
              </a:r>
              <a:endParaRPr dirty="0"/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r>
                <a:rPr lang="en-US" dirty="0"/>
                <a:t>Always win chess</a:t>
              </a:r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endParaRPr lang="en-US" dirty="0"/>
            </a:p>
          </p:txBody>
        </p:sp>
      </p:grpSp>
      <p:sp>
        <p:nvSpPr>
          <p:cNvPr id="13" name="Client Name  Presentation Title  -  1. Chapter Name">
            <a:extLst>
              <a:ext uri="{FF2B5EF4-FFF2-40B4-BE49-F238E27FC236}">
                <a16:creationId xmlns:a16="http://schemas.microsoft.com/office/drawing/2014/main" id="{1F69EA9C-8DCC-050D-66A1-294CF06C0C66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0F3B734D-E6C7-BD14-2B1B-0C0C7B7749B8}"/>
              </a:ext>
            </a:extLst>
          </p:cNvPr>
          <p:cNvGrpSpPr/>
          <p:nvPr/>
        </p:nvGrpSpPr>
        <p:grpSpPr>
          <a:xfrm>
            <a:off x="19679529" y="3692524"/>
            <a:ext cx="3165476" cy="3165476"/>
            <a:chOff x="0" y="0"/>
            <a:chExt cx="3165475" cy="3165475"/>
          </a:xfrm>
        </p:grpSpPr>
        <p:sp>
          <p:nvSpPr>
            <p:cNvPr id="25" name="Square">
              <a:extLst>
                <a:ext uri="{FF2B5EF4-FFF2-40B4-BE49-F238E27FC236}">
                  <a16:creationId xmlns:a16="http://schemas.microsoft.com/office/drawing/2014/main" id="{65DE14C5-9B21-A688-C5FD-E8EBE1CF087D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6" name="20%…">
              <a:extLst>
                <a:ext uri="{FF2B5EF4-FFF2-40B4-BE49-F238E27FC236}">
                  <a16:creationId xmlns:a16="http://schemas.microsoft.com/office/drawing/2014/main" id="{5246CD5E-5471-2149-480F-C51E818F6154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3</a:t>
              </a:r>
              <a:endParaRPr dirty="0"/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r>
                <a:rPr lang="en-US" dirty="0"/>
                <a:t>Hedgehogs on every image</a:t>
              </a:r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endParaRPr dirty="0"/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B45A8106-AFF7-F12E-67A6-5FE47715A0CA}"/>
              </a:ext>
            </a:extLst>
          </p:cNvPr>
          <p:cNvGrpSpPr/>
          <p:nvPr/>
        </p:nvGrpSpPr>
        <p:grpSpPr>
          <a:xfrm>
            <a:off x="19679529" y="7975239"/>
            <a:ext cx="3165476" cy="3165476"/>
            <a:chOff x="0" y="0"/>
            <a:chExt cx="3165475" cy="3165475"/>
          </a:xfrm>
        </p:grpSpPr>
        <p:sp>
          <p:nvSpPr>
            <p:cNvPr id="28" name="Square">
              <a:extLst>
                <a:ext uri="{FF2B5EF4-FFF2-40B4-BE49-F238E27FC236}">
                  <a16:creationId xmlns:a16="http://schemas.microsoft.com/office/drawing/2014/main" id="{90E00621-ACD0-DF7B-35F6-2F6317D42C1E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9" name="20%…">
              <a:extLst>
                <a:ext uri="{FF2B5EF4-FFF2-40B4-BE49-F238E27FC236}">
                  <a16:creationId xmlns:a16="http://schemas.microsoft.com/office/drawing/2014/main" id="{6A24BB7E-F178-8261-4001-EC7A0B506709}"/>
                </a:ext>
              </a:extLst>
            </p:cNvPr>
            <p:cNvSpPr txBox="1"/>
            <p:nvPr/>
          </p:nvSpPr>
          <p:spPr>
            <a:xfrm>
              <a:off x="216389" y="477312"/>
              <a:ext cx="2631674" cy="248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100000"/>
                </a:lnSpc>
                <a:spcBef>
                  <a:spcPts val="1000"/>
                </a:spcBef>
                <a:defRPr sz="7500" spc="-225"/>
              </a:pPr>
              <a:r>
                <a:rPr lang="en-US" dirty="0"/>
                <a:t>6</a:t>
              </a:r>
              <a:endParaRPr dirty="0"/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r>
                <a:rPr lang="en-US" dirty="0"/>
                <a:t>Take ownership of the app</a:t>
              </a:r>
            </a:p>
            <a:p>
              <a:pPr>
                <a:lnSpc>
                  <a:spcPct val="100000"/>
                </a:lnSpc>
                <a:spcBef>
                  <a:spcPts val="2000"/>
                </a:spcBef>
              </a:pPr>
              <a:endParaRPr lang="en-US" dirty="0"/>
            </a:p>
          </p:txBody>
        </p:sp>
      </p:grp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4D1714F8-0A26-21BD-7CD9-53162680B1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273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28" name="Client Name  Presentation Title  -  1. Chapter Name">
            <a:extLst>
              <a:ext uri="{FF2B5EF4-FFF2-40B4-BE49-F238E27FC236}">
                <a16:creationId xmlns:a16="http://schemas.microsoft.com/office/drawing/2014/main" id="{2B80A8E1-D095-3AF0-C256-969B3063A2CD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6813E-28AA-CD81-3C7B-AE9FF6EA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067" y="3258281"/>
            <a:ext cx="12103376" cy="9661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368AB0-4370-94D2-538F-E59168872131}"/>
              </a:ext>
            </a:extLst>
          </p:cNvPr>
          <p:cNvCxnSpPr/>
          <p:nvPr/>
        </p:nvCxnSpPr>
        <p:spPr>
          <a:xfrm>
            <a:off x="8594680" y="8008665"/>
            <a:ext cx="30142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19B54F9-01DA-6EDD-8314-CFDE5448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327" y="4533412"/>
            <a:ext cx="6723860" cy="3475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7F3E78-ECE8-F8EF-E362-CE731BFFB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318" y="9565445"/>
            <a:ext cx="9579042" cy="2020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Goes Here">
            <a:extLst>
              <a:ext uri="{FF2B5EF4-FFF2-40B4-BE49-F238E27FC236}">
                <a16:creationId xmlns:a16="http://schemas.microsoft.com/office/drawing/2014/main" id="{1D002D89-B010-AB3F-E5F3-BAAE9E317D2F}"/>
              </a:ext>
            </a:extLst>
          </p:cNvPr>
          <p:cNvSpPr txBox="1"/>
          <p:nvPr/>
        </p:nvSpPr>
        <p:spPr>
          <a:xfrm>
            <a:off x="2141247" y="1635197"/>
            <a:ext cx="10501327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7200" dirty="0"/>
              <a:t>Unlock all achievements</a:t>
            </a:r>
          </a:p>
        </p:txBody>
      </p:sp>
      <p:pic>
        <p:nvPicPr>
          <p:cNvPr id="2" name="Picture 1" descr="A pixel art of a plant&#10;&#10;Description automatically generated">
            <a:extLst>
              <a:ext uri="{FF2B5EF4-FFF2-40B4-BE49-F238E27FC236}">
                <a16:creationId xmlns:a16="http://schemas.microsoft.com/office/drawing/2014/main" id="{C29CA2F0-C36C-F35D-715B-5D1F812FC0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" descr="Image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4943" b="7816"/>
          <a:stretch/>
        </p:blipFill>
        <p:spPr>
          <a:xfrm>
            <a:off x="0" y="2049516"/>
            <a:ext cx="24384000" cy="10594429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1"/>
          <p:cNvSpPr/>
          <p:nvPr/>
        </p:nvSpPr>
        <p:spPr>
          <a:xfrm>
            <a:off x="3149600" y="7350165"/>
            <a:ext cx="1270000" cy="127000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572" name="Additional chapter intro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dirty="0"/>
              <a:t>Android example app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8E9AAF1-5287-E7CB-3A67-0AA84F65E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52713" y="4649868"/>
            <a:ext cx="7487822" cy="6040674"/>
          </a:xfrm>
          <a:prstGeom prst="rect">
            <a:avLst/>
          </a:prstGeom>
        </p:spPr>
      </p:pic>
      <p:pic>
        <p:nvPicPr>
          <p:cNvPr id="3" name="Picture 2" descr="A pixel art of plants in a jar&#10;&#10;Description automatically generated">
            <a:extLst>
              <a:ext uri="{FF2B5EF4-FFF2-40B4-BE49-F238E27FC236}">
                <a16:creationId xmlns:a16="http://schemas.microsoft.com/office/drawing/2014/main" id="{046A7AEA-A36D-4CD5-293C-5D83020FF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47" y="6303990"/>
            <a:ext cx="1592386" cy="12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3679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sp>
        <p:nvSpPr>
          <p:cNvPr id="28" name="Client Name  Presentation Title  -  1. Chapter Name">
            <a:extLst>
              <a:ext uri="{FF2B5EF4-FFF2-40B4-BE49-F238E27FC236}">
                <a16:creationId xmlns:a16="http://schemas.microsoft.com/office/drawing/2014/main" id="{2B80A8E1-D095-3AF0-C256-969B3063A2CD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itle Goes Here">
            <a:extLst>
              <a:ext uri="{FF2B5EF4-FFF2-40B4-BE49-F238E27FC236}">
                <a16:creationId xmlns:a16="http://schemas.microsoft.com/office/drawing/2014/main" id="{D24EFD9A-28D4-B0B0-A34B-733123ACE375}"/>
              </a:ext>
            </a:extLst>
          </p:cNvPr>
          <p:cNvSpPr txBox="1"/>
          <p:nvPr/>
        </p:nvSpPr>
        <p:spPr>
          <a:xfrm>
            <a:off x="2141247" y="1635197"/>
            <a:ext cx="10501327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7200" dirty="0"/>
              <a:t>Unlock all achievements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368AB0-4370-94D2-538F-E59168872131}"/>
              </a:ext>
            </a:extLst>
          </p:cNvPr>
          <p:cNvCxnSpPr/>
          <p:nvPr/>
        </p:nvCxnSpPr>
        <p:spPr>
          <a:xfrm>
            <a:off x="8992549" y="7255121"/>
            <a:ext cx="301422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19B54F9-01DA-6EDD-8314-CFDE5448D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195" y="3779868"/>
            <a:ext cx="6723860" cy="3475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7F3E78-ECE8-F8EF-E362-CE731BFFB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86" y="10730374"/>
            <a:ext cx="9579042" cy="2020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01B5C3-1AFB-F357-12D5-84AE23F51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6773" y="2976632"/>
            <a:ext cx="10030032" cy="10004988"/>
          </a:xfrm>
          <a:prstGeom prst="rect">
            <a:avLst/>
          </a:prstGeom>
        </p:spPr>
      </p:pic>
      <p:pic>
        <p:nvPicPr>
          <p:cNvPr id="6" name="Graphic 5" descr="Cursor with solid fill">
            <a:extLst>
              <a:ext uri="{FF2B5EF4-FFF2-40B4-BE49-F238E27FC236}">
                <a16:creationId xmlns:a16="http://schemas.microsoft.com/office/drawing/2014/main" id="{D651548A-6D85-EA8B-4EBD-FB29D4110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27687" y="4870174"/>
            <a:ext cx="914400" cy="914400"/>
          </a:xfrm>
          <a:prstGeom prst="rect">
            <a:avLst/>
          </a:prstGeom>
        </p:spPr>
      </p:pic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2EBD0783-0515-A8FF-5B47-6C790D3FE49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1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28" name="Client Name  Presentation Title  -  1. Chapter Name">
            <a:extLst>
              <a:ext uri="{FF2B5EF4-FFF2-40B4-BE49-F238E27FC236}">
                <a16:creationId xmlns:a16="http://schemas.microsoft.com/office/drawing/2014/main" id="{2B80A8E1-D095-3AF0-C256-969B3063A2CD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itle Goes Here">
            <a:extLst>
              <a:ext uri="{FF2B5EF4-FFF2-40B4-BE49-F238E27FC236}">
                <a16:creationId xmlns:a16="http://schemas.microsoft.com/office/drawing/2014/main" id="{D24EFD9A-28D4-B0B0-A34B-733123ACE375}"/>
              </a:ext>
            </a:extLst>
          </p:cNvPr>
          <p:cNvSpPr txBox="1"/>
          <p:nvPr/>
        </p:nvSpPr>
        <p:spPr>
          <a:xfrm>
            <a:off x="2141247" y="1987643"/>
            <a:ext cx="10501327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7200" dirty="0"/>
              <a:t>Steal user credentials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7D932-11CC-1030-5EB2-FBCCAAF2E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019" y="3939651"/>
            <a:ext cx="17195961" cy="5093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Goes Here">
            <a:extLst>
              <a:ext uri="{FF2B5EF4-FFF2-40B4-BE49-F238E27FC236}">
                <a16:creationId xmlns:a16="http://schemas.microsoft.com/office/drawing/2014/main" id="{27153654-D7E2-088C-79FE-D66FB79EAA56}"/>
              </a:ext>
            </a:extLst>
          </p:cNvPr>
          <p:cNvSpPr txBox="1"/>
          <p:nvPr/>
        </p:nvSpPr>
        <p:spPr>
          <a:xfrm>
            <a:off x="1885436" y="9996568"/>
            <a:ext cx="2061312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dirty="0"/>
              <a:t>//TODO: Replace console log with send credentials to the stealer server</a:t>
            </a:r>
          </a:p>
        </p:txBody>
      </p:sp>
      <p:pic>
        <p:nvPicPr>
          <p:cNvPr id="3" name="Picture 2" descr="A pixel art of a plant&#10;&#10;Description automatically generated">
            <a:extLst>
              <a:ext uri="{FF2B5EF4-FFF2-40B4-BE49-F238E27FC236}">
                <a16:creationId xmlns:a16="http://schemas.microsoft.com/office/drawing/2014/main" id="{9AA0E956-6E92-56B8-5AF0-3C3B532FC2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45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3DA720-4DE4-6448-B2E4-3B840BA11DF9}"/>
              </a:ext>
            </a:extLst>
          </p:cNvPr>
          <p:cNvSpPr/>
          <p:nvPr/>
        </p:nvSpPr>
        <p:spPr>
          <a:xfrm>
            <a:off x="0" y="6165779"/>
            <a:ext cx="24384000" cy="1384441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Additional chapter intro…">
            <a:extLst>
              <a:ext uri="{FF2B5EF4-FFF2-40B4-BE49-F238E27FC236}">
                <a16:creationId xmlns:a16="http://schemas.microsoft.com/office/drawing/2014/main" id="{F6610655-B0F1-3542-AD28-7A8ACFADC32F}"/>
              </a:ext>
            </a:extLst>
          </p:cNvPr>
          <p:cNvSpPr txBox="1"/>
          <p:nvPr/>
        </p:nvSpPr>
        <p:spPr>
          <a:xfrm>
            <a:off x="6991385" y="7241502"/>
            <a:ext cx="10401230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Thank You!</a:t>
            </a:r>
            <a:endParaRPr sz="7200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he background is different">
            <a:extLst>
              <a:ext uri="{FF2B5EF4-FFF2-40B4-BE49-F238E27FC236}">
                <a16:creationId xmlns:a16="http://schemas.microsoft.com/office/drawing/2014/main" id="{5055B2E6-D7D3-3D47-9A8A-B5AED91C20BF}"/>
              </a:ext>
            </a:extLst>
          </p:cNvPr>
          <p:cNvSpPr txBox="1"/>
          <p:nvPr/>
        </p:nvSpPr>
        <p:spPr>
          <a:xfrm>
            <a:off x="7164665" y="4803138"/>
            <a:ext cx="10054669" cy="2415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sz="16700" dirty="0">
                <a:solidFill>
                  <a:schemeClr val="accent1"/>
                </a:solidFill>
              </a:rPr>
              <a:t>Q</a:t>
            </a:r>
            <a:r>
              <a:rPr lang="en-US" sz="16700" dirty="0">
                <a:solidFill>
                  <a:schemeClr val="bg2">
                    <a:lumMod val="85000"/>
                    <a:lumOff val="15000"/>
                  </a:schemeClr>
                </a:solidFill>
              </a:rPr>
              <a:t>&amp;</a:t>
            </a:r>
            <a:r>
              <a:rPr lang="en-US" sz="16700" dirty="0">
                <a:solidFill>
                  <a:schemeClr val="accent1"/>
                </a:solidFill>
              </a:rPr>
              <a:t>A</a:t>
            </a:r>
            <a:endParaRPr sz="16700" dirty="0">
              <a:solidFill>
                <a:schemeClr val="accent1"/>
              </a:solidFill>
            </a:endParaRPr>
          </a:p>
        </p:txBody>
      </p:sp>
      <p:pic>
        <p:nvPicPr>
          <p:cNvPr id="5" name="Picture 13" descr="Picture 13">
            <a:extLst>
              <a:ext uri="{FF2B5EF4-FFF2-40B4-BE49-F238E27FC236}">
                <a16:creationId xmlns:a16="http://schemas.microsoft.com/office/drawing/2014/main" id="{29CAEE70-1867-9649-B862-DAC34A5C8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071" y="10893318"/>
            <a:ext cx="3102124" cy="10259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3063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0" y="-4624"/>
            <a:ext cx="812557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1973078" y="3294835"/>
            <a:ext cx="4183559" cy="4183559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855" name="TITLE GOES…"/>
          <p:cNvSpPr txBox="1"/>
          <p:nvPr/>
        </p:nvSpPr>
        <p:spPr>
          <a:xfrm>
            <a:off x="2154815" y="8048986"/>
            <a:ext cx="3942187" cy="159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pc="197"/>
            </a:pPr>
            <a:r>
              <a:rPr lang="en-US" sz="3600" dirty="0"/>
              <a:t>My Enchanted garden</a:t>
            </a:r>
            <a:endParaRPr sz="3600" dirty="0"/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7" y="13300558"/>
            <a:ext cx="428506" cy="320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green flower with a black background&#10;&#10;Description automatically generated">
            <a:extLst>
              <a:ext uri="{FF2B5EF4-FFF2-40B4-BE49-F238E27FC236}">
                <a16:creationId xmlns:a16="http://schemas.microsoft.com/office/drawing/2014/main" id="{A80502A7-E931-CEB5-FD36-3B258D1C5F3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E411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15" y="2785165"/>
            <a:ext cx="5202898" cy="5202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7EEFDC-241D-AA17-84E1-4C26637A7D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70" b="57315"/>
          <a:stretch/>
        </p:blipFill>
        <p:spPr>
          <a:xfrm>
            <a:off x="9291532" y="7870855"/>
            <a:ext cx="6330794" cy="4705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ELEMENT 1…">
            <a:extLst>
              <a:ext uri="{FF2B5EF4-FFF2-40B4-BE49-F238E27FC236}">
                <a16:creationId xmlns:a16="http://schemas.microsoft.com/office/drawing/2014/main" id="{0991C2F7-8BDA-C586-6CFE-A96B119C7B6D}"/>
              </a:ext>
            </a:extLst>
          </p:cNvPr>
          <p:cNvSpPr txBox="1"/>
          <p:nvPr/>
        </p:nvSpPr>
        <p:spPr>
          <a:xfrm>
            <a:off x="17467980" y="3686295"/>
            <a:ext cx="4636642" cy="809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sz="4800" dirty="0"/>
              <a:t>Tech Stack</a:t>
            </a:r>
            <a:endParaRPr sz="4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4" descr="Android Developers Blog: Announcing Jetpack Compose Alpha!">
            <a:extLst>
              <a:ext uri="{FF2B5EF4-FFF2-40B4-BE49-F238E27FC236}">
                <a16:creationId xmlns:a16="http://schemas.microsoft.com/office/drawing/2014/main" id="{E056C91D-93EC-4F76-8FE0-207E96AE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961" y="8720873"/>
            <a:ext cx="2704685" cy="292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Left Bracket 25">
            <a:extLst>
              <a:ext uri="{FF2B5EF4-FFF2-40B4-BE49-F238E27FC236}">
                <a16:creationId xmlns:a16="http://schemas.microsoft.com/office/drawing/2014/main" id="{E46EC325-DA0D-8EDB-273F-2679EA468F3D}"/>
              </a:ext>
            </a:extLst>
          </p:cNvPr>
          <p:cNvSpPr/>
          <p:nvPr/>
        </p:nvSpPr>
        <p:spPr>
          <a:xfrm rot="5400000">
            <a:off x="19591941" y="2610984"/>
            <a:ext cx="388722" cy="5312495"/>
          </a:xfrm>
          <a:prstGeom prst="leftBracket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A6FA3A60-29AC-DFED-3DD5-1E2CBE107FC6}"/>
              </a:ext>
            </a:extLst>
          </p:cNvPr>
          <p:cNvSpPr/>
          <p:nvPr/>
        </p:nvSpPr>
        <p:spPr>
          <a:xfrm rot="16200000">
            <a:off x="19591941" y="8850690"/>
            <a:ext cx="388722" cy="5312495"/>
          </a:xfrm>
          <a:prstGeom prst="leftBracket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5E5A2F-833B-3159-5DF2-2FE1C7374819}"/>
              </a:ext>
            </a:extLst>
          </p:cNvPr>
          <p:cNvCxnSpPr>
            <a:cxnSpLocks/>
          </p:cNvCxnSpPr>
          <p:nvPr/>
        </p:nvCxnSpPr>
        <p:spPr>
          <a:xfrm>
            <a:off x="18104088" y="8618600"/>
            <a:ext cx="346382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30" name="Picture 6" descr="Kotlin for Java Developers Course (JetBrains) | Coursera">
            <a:extLst>
              <a:ext uri="{FF2B5EF4-FFF2-40B4-BE49-F238E27FC236}">
                <a16:creationId xmlns:a16="http://schemas.microsoft.com/office/drawing/2014/main" id="{AA169245-CE41-5FD8-E6BD-E161FD46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2686" y="5911802"/>
            <a:ext cx="2089976" cy="20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283967-AA0D-D383-E51D-24A4CCBCA7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5777" y="2495083"/>
            <a:ext cx="5695950" cy="55340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7FBD87-C0FE-6FC0-77AC-B35574FCBE8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05305" y="721061"/>
            <a:ext cx="3662608" cy="26977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0" y="-4624"/>
            <a:ext cx="812557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1973078" y="3294835"/>
            <a:ext cx="4183559" cy="4183559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855" name="TITLE GOES…"/>
          <p:cNvSpPr txBox="1"/>
          <p:nvPr/>
        </p:nvSpPr>
        <p:spPr>
          <a:xfrm>
            <a:off x="2154815" y="7799687"/>
            <a:ext cx="3942187" cy="209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pc="197"/>
            </a:pPr>
            <a:r>
              <a:rPr lang="en-US" sz="3600" dirty="0"/>
              <a:t>My Enchanted garden</a:t>
            </a:r>
            <a:br>
              <a:rPr lang="en-US" sz="3600" dirty="0"/>
            </a:br>
            <a:r>
              <a:rPr lang="en-US" sz="3600" dirty="0"/>
              <a:t>Back End</a:t>
            </a:r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7" y="13300558"/>
            <a:ext cx="428506" cy="320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green flower with a black background&#10;&#10;Description automatically generated">
            <a:extLst>
              <a:ext uri="{FF2B5EF4-FFF2-40B4-BE49-F238E27FC236}">
                <a16:creationId xmlns:a16="http://schemas.microsoft.com/office/drawing/2014/main" id="{A80502A7-E931-CEB5-FD36-3B258D1C5F3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E411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15" y="2785165"/>
            <a:ext cx="5202898" cy="5202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7EEFDC-241D-AA17-84E1-4C26637A7D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70" b="57315"/>
          <a:stretch/>
        </p:blipFill>
        <p:spPr>
          <a:xfrm>
            <a:off x="9291532" y="7870855"/>
            <a:ext cx="6330794" cy="4705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ELEMENT 1…">
            <a:extLst>
              <a:ext uri="{FF2B5EF4-FFF2-40B4-BE49-F238E27FC236}">
                <a16:creationId xmlns:a16="http://schemas.microsoft.com/office/drawing/2014/main" id="{0991C2F7-8BDA-C586-6CFE-A96B119C7B6D}"/>
              </a:ext>
            </a:extLst>
          </p:cNvPr>
          <p:cNvSpPr txBox="1"/>
          <p:nvPr/>
        </p:nvSpPr>
        <p:spPr>
          <a:xfrm>
            <a:off x="17467980" y="3686295"/>
            <a:ext cx="4636642" cy="809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sz="4800" dirty="0"/>
              <a:t>Tech Stack</a:t>
            </a:r>
            <a:endParaRPr sz="4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E46EC325-DA0D-8EDB-273F-2679EA468F3D}"/>
              </a:ext>
            </a:extLst>
          </p:cNvPr>
          <p:cNvSpPr/>
          <p:nvPr/>
        </p:nvSpPr>
        <p:spPr>
          <a:xfrm rot="5400000">
            <a:off x="19591941" y="2610984"/>
            <a:ext cx="388722" cy="5312495"/>
          </a:xfrm>
          <a:prstGeom prst="leftBracket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A6FA3A60-29AC-DFED-3DD5-1E2CBE107FC6}"/>
              </a:ext>
            </a:extLst>
          </p:cNvPr>
          <p:cNvSpPr/>
          <p:nvPr/>
        </p:nvSpPr>
        <p:spPr>
          <a:xfrm rot="16200000">
            <a:off x="19591941" y="8850690"/>
            <a:ext cx="388722" cy="5312495"/>
          </a:xfrm>
          <a:prstGeom prst="leftBracket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5E5A2F-833B-3159-5DF2-2FE1C7374819}"/>
              </a:ext>
            </a:extLst>
          </p:cNvPr>
          <p:cNvCxnSpPr>
            <a:cxnSpLocks/>
          </p:cNvCxnSpPr>
          <p:nvPr/>
        </p:nvCxnSpPr>
        <p:spPr>
          <a:xfrm>
            <a:off x="18104088" y="8618600"/>
            <a:ext cx="346382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30283967-AA0D-D383-E51D-24A4CCBCA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35777" y="2495083"/>
            <a:ext cx="5695950" cy="55340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7FBD87-C0FE-6FC0-77AC-B35574FCBE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05305" y="721061"/>
            <a:ext cx="3662608" cy="269771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36D67F-36BF-0286-6BE3-F798B919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282" y="5428571"/>
            <a:ext cx="2832652" cy="283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PostgreSQL - Wikipedia, la enciclopedia libre">
            <a:extLst>
              <a:ext uri="{FF2B5EF4-FFF2-40B4-BE49-F238E27FC236}">
                <a16:creationId xmlns:a16="http://schemas.microsoft.com/office/drawing/2014/main" id="{5338EE53-B3C8-4FE8-DDD2-11F02DBC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7448" y="9115877"/>
            <a:ext cx="2318321" cy="239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544554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675" name="Client Name  Presentation Title  -  1. Chapter Name"/>
          <p:cNvSpPr txBox="1">
            <a:spLocks noGrp="1"/>
          </p:cNvSpPr>
          <p:nvPr>
            <p:ph type="body" sz="quarter" idx="4294967295"/>
          </p:nvPr>
        </p:nvSpPr>
        <p:spPr>
          <a:xfrm>
            <a:off x="1703286" y="210051"/>
            <a:ext cx="5274768" cy="4562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1600"/>
            </a:pPr>
            <a:r>
              <a:rPr lang="en-US" dirty="0">
                <a:solidFill>
                  <a:srgbClr val="929292"/>
                </a:solidFill>
              </a:rPr>
              <a:t>Demystifying Mobile </a:t>
            </a:r>
            <a:r>
              <a:rPr lang="en-US" dirty="0" err="1">
                <a:solidFill>
                  <a:srgbClr val="929292"/>
                </a:solidFill>
              </a:rPr>
              <a:t>Pentesting</a:t>
            </a:r>
            <a:endParaRPr lang="en-US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679" name="Group"/>
          <p:cNvGrpSpPr/>
          <p:nvPr/>
        </p:nvGrpSpPr>
        <p:grpSpPr>
          <a:xfrm>
            <a:off x="813576" y="11588425"/>
            <a:ext cx="4944468" cy="1181101"/>
            <a:chOff x="0" y="0"/>
            <a:chExt cx="4944467" cy="1181100"/>
          </a:xfrm>
        </p:grpSpPr>
        <p:sp>
          <p:nvSpPr>
            <p:cNvPr id="677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78" name="Element 1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Plants</a:t>
              </a:r>
              <a:endParaRPr dirty="0"/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11710882" y="11603563"/>
            <a:ext cx="4944468" cy="1181101"/>
            <a:chOff x="0" y="0"/>
            <a:chExt cx="4944467" cy="1181100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84" name="Element 2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Store</a:t>
              </a:r>
              <a:endParaRPr dirty="0"/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18048630" y="11588426"/>
            <a:ext cx="4944469" cy="1181101"/>
            <a:chOff x="0" y="0"/>
            <a:chExt cx="4944467" cy="1181100"/>
          </a:xfrm>
        </p:grpSpPr>
        <p:sp>
          <p:nvSpPr>
            <p:cNvPr id="686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87" name="Element 3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Achievements</a:t>
              </a:r>
              <a:endParaRPr dirty="0"/>
            </a:p>
          </p:txBody>
        </p:sp>
      </p:grpSp>
      <p:sp>
        <p:nvSpPr>
          <p:cNvPr id="19" name="Title Goes Here">
            <a:extLst>
              <a:ext uri="{FF2B5EF4-FFF2-40B4-BE49-F238E27FC236}">
                <a16:creationId xmlns:a16="http://schemas.microsoft.com/office/drawing/2014/main" id="{0975693E-5DB2-B747-B552-8AD5830A8623}"/>
              </a:ext>
            </a:extLst>
          </p:cNvPr>
          <p:cNvSpPr txBox="1"/>
          <p:nvPr/>
        </p:nvSpPr>
        <p:spPr>
          <a:xfrm>
            <a:off x="1764576" y="1239995"/>
            <a:ext cx="13740755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 algn="ctr"/>
            <a:r>
              <a:rPr lang="en-US" sz="7200" dirty="0"/>
              <a:t>Features</a:t>
            </a:r>
            <a:endParaRPr sz="7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CBDCD-BAEB-73DE-1D1E-DBF606AB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526" y="2802671"/>
            <a:ext cx="3989659" cy="8642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0FAB8-3A64-5361-DA68-DA503B93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301" y="2802671"/>
            <a:ext cx="3989659" cy="8642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7E7FB-2349-BAD8-C8AA-1638851D3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981" y="2796592"/>
            <a:ext cx="3989659" cy="8642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0B6DB90-D89C-85CF-DA22-F16560F840B0}"/>
              </a:ext>
            </a:extLst>
          </p:cNvPr>
          <p:cNvGrpSpPr/>
          <p:nvPr/>
        </p:nvGrpSpPr>
        <p:grpSpPr>
          <a:xfrm>
            <a:off x="6640125" y="8656037"/>
            <a:ext cx="3989659" cy="988989"/>
            <a:chOff x="0" y="0"/>
            <a:chExt cx="4944467" cy="1181100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7BD7A9FF-CA58-2EB6-DEF5-7AA5ABFD908C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" name="Element 2">
              <a:extLst>
                <a:ext uri="{FF2B5EF4-FFF2-40B4-BE49-F238E27FC236}">
                  <a16:creationId xmlns:a16="http://schemas.microsoft.com/office/drawing/2014/main" id="{C5E64665-BFD5-61A1-2399-003E36887DB6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Chess</a:t>
              </a:r>
              <a:endParaRPr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56EEA9D-ECAC-1AF1-9F3A-4E03FA216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054" y="4645323"/>
            <a:ext cx="3318819" cy="381789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19CBCD0-1FAB-6AC9-A4C1-C1834A6ED189}"/>
              </a:ext>
            </a:extLst>
          </p:cNvPr>
          <p:cNvSpPr/>
          <p:nvPr/>
        </p:nvSpPr>
        <p:spPr>
          <a:xfrm rot="18564794">
            <a:off x="4691116" y="8416008"/>
            <a:ext cx="2660069" cy="653563"/>
          </a:xfrm>
          <a:prstGeom prst="rightArrow">
            <a:avLst/>
          </a:prstGeom>
          <a:solidFill>
            <a:srgbClr val="8BC34A"/>
          </a:solidFill>
          <a:ln>
            <a:solidFill>
              <a:srgbClr val="8BC34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3" name="Picture 12" descr="A pixel art of a plant&#10;&#10;Description automatically generated">
            <a:extLst>
              <a:ext uri="{FF2B5EF4-FFF2-40B4-BE49-F238E27FC236}">
                <a16:creationId xmlns:a16="http://schemas.microsoft.com/office/drawing/2014/main" id="{24E41BBB-7548-B3ED-F862-2B8048E8E36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679" name="Group"/>
          <p:cNvGrpSpPr/>
          <p:nvPr/>
        </p:nvGrpSpPr>
        <p:grpSpPr>
          <a:xfrm>
            <a:off x="813576" y="11588425"/>
            <a:ext cx="4944468" cy="1181101"/>
            <a:chOff x="0" y="0"/>
            <a:chExt cx="4944467" cy="1181100"/>
          </a:xfrm>
        </p:grpSpPr>
        <p:sp>
          <p:nvSpPr>
            <p:cNvPr id="677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78" name="Element 1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Plants</a:t>
              </a:r>
              <a:endParaRPr dirty="0"/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11710882" y="11603563"/>
            <a:ext cx="4944468" cy="1181101"/>
            <a:chOff x="0" y="0"/>
            <a:chExt cx="4944467" cy="1181100"/>
          </a:xfrm>
        </p:grpSpPr>
        <p:sp>
          <p:nvSpPr>
            <p:cNvPr id="683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84" name="Element 2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Store</a:t>
              </a:r>
              <a:endParaRPr dirty="0"/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18048630" y="11588426"/>
            <a:ext cx="4944469" cy="1181101"/>
            <a:chOff x="0" y="0"/>
            <a:chExt cx="4944467" cy="1181100"/>
          </a:xfrm>
        </p:grpSpPr>
        <p:sp>
          <p:nvSpPr>
            <p:cNvPr id="686" name="Rectangle"/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687" name="Element 3"/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Achievements</a:t>
              </a:r>
              <a:endParaRPr dirty="0"/>
            </a:p>
          </p:txBody>
        </p:sp>
      </p:grpSp>
      <p:sp>
        <p:nvSpPr>
          <p:cNvPr id="19" name="Title Goes Here">
            <a:extLst>
              <a:ext uri="{FF2B5EF4-FFF2-40B4-BE49-F238E27FC236}">
                <a16:creationId xmlns:a16="http://schemas.microsoft.com/office/drawing/2014/main" id="{0975693E-5DB2-B747-B552-8AD5830A8623}"/>
              </a:ext>
            </a:extLst>
          </p:cNvPr>
          <p:cNvSpPr txBox="1"/>
          <p:nvPr/>
        </p:nvSpPr>
        <p:spPr>
          <a:xfrm>
            <a:off x="1764576" y="1239995"/>
            <a:ext cx="13740755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 algn="ctr"/>
            <a:r>
              <a:rPr lang="en-US" sz="7200" dirty="0"/>
              <a:t>Features</a:t>
            </a:r>
            <a:endParaRPr sz="7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CBDCD-BAEB-73DE-1D1E-DBF606AB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526" y="2802671"/>
            <a:ext cx="3989659" cy="8642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0FAB8-3A64-5361-DA68-DA503B93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301" y="2802671"/>
            <a:ext cx="3989659" cy="8642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7E7FB-2349-BAD8-C8AA-1638851D3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981" y="2796592"/>
            <a:ext cx="3989659" cy="8642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0B6DB90-D89C-85CF-DA22-F16560F840B0}"/>
              </a:ext>
            </a:extLst>
          </p:cNvPr>
          <p:cNvGrpSpPr/>
          <p:nvPr/>
        </p:nvGrpSpPr>
        <p:grpSpPr>
          <a:xfrm>
            <a:off x="6640125" y="8656037"/>
            <a:ext cx="3989659" cy="988989"/>
            <a:chOff x="0" y="0"/>
            <a:chExt cx="4944467" cy="1181100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7BD7A9FF-CA58-2EB6-DEF5-7AA5ABFD908C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" name="Element 2">
              <a:extLst>
                <a:ext uri="{FF2B5EF4-FFF2-40B4-BE49-F238E27FC236}">
                  <a16:creationId xmlns:a16="http://schemas.microsoft.com/office/drawing/2014/main" id="{C5E64665-BFD5-61A1-2399-003E36887DB6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r>
                <a:rPr lang="en-US" dirty="0"/>
                <a:t>Chess</a:t>
              </a:r>
              <a:endParaRPr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56EEA9D-ECAC-1AF1-9F3A-4E03FA216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054" y="4645323"/>
            <a:ext cx="3318819" cy="381789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19CBCD0-1FAB-6AC9-A4C1-C1834A6ED189}"/>
              </a:ext>
            </a:extLst>
          </p:cNvPr>
          <p:cNvSpPr/>
          <p:nvPr/>
        </p:nvSpPr>
        <p:spPr>
          <a:xfrm rot="18564794">
            <a:off x="4691116" y="8416008"/>
            <a:ext cx="2660069" cy="653563"/>
          </a:xfrm>
          <a:prstGeom prst="rightArrow">
            <a:avLst/>
          </a:prstGeom>
          <a:solidFill>
            <a:srgbClr val="8BC34A"/>
          </a:solidFill>
          <a:ln>
            <a:solidFill>
              <a:srgbClr val="8BC34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CFF4EFDD-438A-17E9-5EE4-B4E132840416}"/>
              </a:ext>
            </a:extLst>
          </p:cNvPr>
          <p:cNvSpPr/>
          <p:nvPr/>
        </p:nvSpPr>
        <p:spPr>
          <a:xfrm rot="5400000">
            <a:off x="19413255" y="3422810"/>
            <a:ext cx="2215218" cy="2445026"/>
          </a:xfrm>
          <a:prstGeom prst="donut">
            <a:avLst>
              <a:gd name="adj" fmla="val 906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595E76E-D4A2-A3AF-11B5-0F1D00C60B98}"/>
              </a:ext>
            </a:extLst>
          </p:cNvPr>
          <p:cNvSpPr/>
          <p:nvPr/>
        </p:nvSpPr>
        <p:spPr>
          <a:xfrm>
            <a:off x="18512526" y="6480313"/>
            <a:ext cx="3989659" cy="3164713"/>
          </a:xfrm>
          <a:prstGeom prst="frame">
            <a:avLst>
              <a:gd name="adj1" fmla="val 433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99421FE-224E-1608-B7D1-3B1AB65580B6}"/>
              </a:ext>
            </a:extLst>
          </p:cNvPr>
          <p:cNvSpPr/>
          <p:nvPr/>
        </p:nvSpPr>
        <p:spPr>
          <a:xfrm>
            <a:off x="21279339" y="5586494"/>
            <a:ext cx="440762" cy="810907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Client Name  Presentation Title  -  1. Chapter Name">
            <a:extLst>
              <a:ext uri="{FF2B5EF4-FFF2-40B4-BE49-F238E27FC236}">
                <a16:creationId xmlns:a16="http://schemas.microsoft.com/office/drawing/2014/main" id="{596C0588-6B03-68D7-49F4-15420D7A59F0}"/>
              </a:ext>
            </a:extLst>
          </p:cNvPr>
          <p:cNvSpPr txBox="1">
            <a:spLocks/>
          </p:cNvSpPr>
          <p:nvPr/>
        </p:nvSpPr>
        <p:spPr>
          <a:xfrm>
            <a:off x="1703286" y="210051"/>
            <a:ext cx="5274768" cy="45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6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89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153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216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280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343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7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709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344583" marR="0" indent="-264583" algn="l" defTabSz="821531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SzTx/>
              <a:buFontTx/>
              <a:buNone/>
              <a:defRPr sz="1600"/>
            </a:pPr>
            <a:r>
              <a:rPr lang="en-US" sz="1600">
                <a:solidFill>
                  <a:srgbClr val="929292"/>
                </a:solidFill>
              </a:rPr>
              <a:t>Demystifying Mobile Pentesting</a:t>
            </a:r>
            <a:endParaRPr lang="en-US" sz="1600"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08EF10F2-89AD-5750-8797-775D493215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822139" y="4765604"/>
            <a:ext cx="914400" cy="914400"/>
          </a:xfrm>
          <a:prstGeom prst="rect">
            <a:avLst/>
          </a:prstGeom>
        </p:spPr>
      </p:pic>
      <p:pic>
        <p:nvPicPr>
          <p:cNvPr id="13" name="Picture 12" descr="A pixel art of a plant&#10;&#10;Description automatically generated">
            <a:extLst>
              <a:ext uri="{FF2B5EF4-FFF2-40B4-BE49-F238E27FC236}">
                <a16:creationId xmlns:a16="http://schemas.microsoft.com/office/drawing/2014/main" id="{774AC472-121A-DB89-23F4-FA87001330D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/>
          <a:stretch/>
        </p:blipFill>
        <p:spPr>
          <a:xfrm>
            <a:off x="202367" y="0"/>
            <a:ext cx="791192" cy="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2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" descr="Image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4943" b="7816"/>
          <a:stretch/>
        </p:blipFill>
        <p:spPr>
          <a:xfrm>
            <a:off x="0" y="2049516"/>
            <a:ext cx="24384000" cy="10594429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1"/>
          <p:cNvSpPr/>
          <p:nvPr/>
        </p:nvSpPr>
        <p:spPr>
          <a:xfrm>
            <a:off x="3149600" y="7346730"/>
            <a:ext cx="1270000" cy="127000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572" name="Additional chapter intro…"/>
          <p:cNvSpPr txBox="1"/>
          <p:nvPr/>
        </p:nvSpPr>
        <p:spPr>
          <a:xfrm>
            <a:off x="3016569" y="9726175"/>
            <a:ext cx="1523167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dirty="0"/>
              <a:t>OWASP Mobile Application Security</a:t>
            </a:r>
          </a:p>
        </p:txBody>
      </p:sp>
      <p:pic>
        <p:nvPicPr>
          <p:cNvPr id="2" name="Picture 1" descr="A pixel art of plants in a jar&#10;&#10;Description automatically generated">
            <a:extLst>
              <a:ext uri="{FF2B5EF4-FFF2-40B4-BE49-F238E27FC236}">
                <a16:creationId xmlns:a16="http://schemas.microsoft.com/office/drawing/2014/main" id="{45AB0200-7FFB-A165-A1C7-51A826894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47" y="6303990"/>
            <a:ext cx="1592386" cy="12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255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:a14="http://schemas.microsoft.com/office/drawing/2010/main" xmlns:m="http://schemas.openxmlformats.org/officeDocument/2006/math" xmlns="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70262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all" spc="18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9191c6-9ebc-48cf-8fb8-cc0b8fca3b23">
      <Terms xmlns="http://schemas.microsoft.com/office/infopath/2007/PartnerControls"/>
    </lcf76f155ced4ddcb4097134ff3c332f>
    <TaxCatchAll xmlns="0ef3959c-2700-427e-a5d9-73bb1591559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2C21BED53D13498585B9917AC7C6B9" ma:contentTypeVersion="15" ma:contentTypeDescription="Create a new document." ma:contentTypeScope="" ma:versionID="4739b61c66a8308cb674ce9127ba25e7">
  <xsd:schema xmlns:xsd="http://www.w3.org/2001/XMLSchema" xmlns:xs="http://www.w3.org/2001/XMLSchema" xmlns:p="http://schemas.microsoft.com/office/2006/metadata/properties" xmlns:ns2="dd9191c6-9ebc-48cf-8fb8-cc0b8fca3b23" xmlns:ns3="0ef3959c-2700-427e-a5d9-73bb15915590" targetNamespace="http://schemas.microsoft.com/office/2006/metadata/properties" ma:root="true" ma:fieldsID="0c9eabd3f4119bab24ac4c5cdde6e590" ns2:_="" ns3:_="">
    <xsd:import namespace="dd9191c6-9ebc-48cf-8fb8-cc0b8fca3b23"/>
    <xsd:import namespace="0ef3959c-2700-427e-a5d9-73bb159155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191c6-9ebc-48cf-8fb8-cc0b8fca3b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da9fbb2-20ec-4b38-b475-624b712916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f3959c-2700-427e-a5d9-73bb1591559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0d29e7f-ee30-47ee-951f-38f8846acc9e}" ma:internalName="TaxCatchAll" ma:showField="CatchAllData" ma:web="0ef3959c-2700-427e-a5d9-73bb159155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252F39-48A3-44C1-A017-18E80F9E3DED}">
  <ds:schemaRefs>
    <ds:schemaRef ds:uri="http://purl.org/dc/terms/"/>
    <ds:schemaRef ds:uri="9a90466d-298e-42c6-9514-fada4205df45"/>
    <ds:schemaRef ds:uri="d9cef5d3-e315-40e5-b660-054a9d98a41b"/>
    <ds:schemaRef ds:uri="5eb091e4-7f1b-4143-924e-21e621918c5f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dd9191c6-9ebc-48cf-8fb8-cc0b8fca3b23"/>
    <ds:schemaRef ds:uri="0ef3959c-2700-427e-a5d9-73bb15915590"/>
  </ds:schemaRefs>
</ds:datastoreItem>
</file>

<file path=customXml/itemProps2.xml><?xml version="1.0" encoding="utf-8"?>
<ds:datastoreItem xmlns:ds="http://schemas.openxmlformats.org/officeDocument/2006/customXml" ds:itemID="{A0E483A4-A8CC-4740-969A-578B1915D2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9191c6-9ebc-48cf-8fb8-cc0b8fca3b23"/>
    <ds:schemaRef ds:uri="0ef3959c-2700-427e-a5d9-73bb159155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BDF74B-9CF7-4AA9-9E46-A5E60BA267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7525</TotalTime>
  <Words>631</Words>
  <Application>Microsoft Office PowerPoint</Application>
  <PresentationFormat>Custom</PresentationFormat>
  <Paragraphs>239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Helvetica</vt:lpstr>
      <vt:lpstr>Helvetica Light</vt:lpstr>
      <vt:lpstr>roboto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Manuel Buslon</cp:lastModifiedBy>
  <cp:revision>95</cp:revision>
  <dcterms:modified xsi:type="dcterms:W3CDTF">2023-09-14T19:04:02Z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0x0101004F2C21BED53D13498585B9917AC7C6B9</vt:lpwstr>
  </property>
  <property fmtid="{D5CDD505-2E9C-101B-9397-08002B2CF9AE}" pid="3" name="_dlc_DocIdItemGuid">
    <vt:lpwstr>ed3674cf-ae6c-4cae-b17c-c4b14bc36f30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